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32" r:id="rId1"/>
  </p:sldMasterIdLst>
  <p:notesMasterIdLst>
    <p:notesMasterId r:id="rId15"/>
  </p:notesMasterIdLst>
  <p:sldIdLst>
    <p:sldId id="256" r:id="rId2"/>
    <p:sldId id="259" r:id="rId3"/>
    <p:sldId id="258" r:id="rId4"/>
    <p:sldId id="260" r:id="rId5"/>
    <p:sldId id="261" r:id="rId6"/>
    <p:sldId id="262" r:id="rId7"/>
    <p:sldId id="263" r:id="rId8"/>
    <p:sldId id="264" r:id="rId9"/>
    <p:sldId id="265" r:id="rId10"/>
    <p:sldId id="266" r:id="rId11"/>
    <p:sldId id="267" r:id="rId12"/>
    <p:sldId id="268" r:id="rId13"/>
    <p:sldId id="269"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99"/>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snapToGrid="0">
      <p:cViewPr varScale="1">
        <p:scale>
          <a:sx n="50" d="100"/>
          <a:sy n="50" d="100"/>
        </p:scale>
        <p:origin x="-787" y="-67"/>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BE214B5-FD8B-4BFF-AA08-2251162299DE}" type="doc">
      <dgm:prSet loTypeId="urn:microsoft.com/office/officeart/2005/8/layout/radial3" loCatId="cycle" qsTypeId="urn:microsoft.com/office/officeart/2005/8/quickstyle/3d4" qsCatId="3D" csTypeId="urn:microsoft.com/office/officeart/2005/8/colors/colorful1#1" csCatId="colorful" phldr="1"/>
      <dgm:spPr/>
      <dgm:t>
        <a:bodyPr/>
        <a:lstStyle/>
        <a:p>
          <a:endParaRPr lang="en-US"/>
        </a:p>
      </dgm:t>
    </dgm:pt>
    <dgm:pt modelId="{A556EE6D-8E62-4DD0-821A-99BCD6F6FA13}">
      <dgm:prSet phldrT="[Text]"/>
      <dgm:spPr/>
      <dgm:t>
        <a:bodyPr/>
        <a:lstStyle/>
        <a:p>
          <a:r>
            <a:rPr lang="en-US" b="1" dirty="0" smtClean="0"/>
            <a:t>Characteristics of a Company</a:t>
          </a:r>
          <a:endParaRPr lang="en-US" b="1" dirty="0"/>
        </a:p>
      </dgm:t>
    </dgm:pt>
    <dgm:pt modelId="{17850B0F-F2B5-4228-88A3-580166C92683}" type="parTrans" cxnId="{84942473-7083-499B-B69A-7D054233B875}">
      <dgm:prSet/>
      <dgm:spPr/>
      <dgm:t>
        <a:bodyPr/>
        <a:lstStyle/>
        <a:p>
          <a:endParaRPr lang="en-US"/>
        </a:p>
      </dgm:t>
    </dgm:pt>
    <dgm:pt modelId="{6487BCD7-FC16-452A-B6FC-A7C423A645C9}" type="sibTrans" cxnId="{84942473-7083-499B-B69A-7D054233B875}">
      <dgm:prSet/>
      <dgm:spPr/>
      <dgm:t>
        <a:bodyPr/>
        <a:lstStyle/>
        <a:p>
          <a:endParaRPr lang="en-US"/>
        </a:p>
      </dgm:t>
    </dgm:pt>
    <dgm:pt modelId="{09382831-5D97-4782-8C67-5A74D9C79F0D}">
      <dgm:prSet phldrT="[Text]"/>
      <dgm:spPr/>
      <dgm:t>
        <a:bodyPr/>
        <a:lstStyle/>
        <a:p>
          <a:r>
            <a:rPr lang="en-US" b="1" dirty="0" smtClean="0"/>
            <a:t>Separate Legal Entity</a:t>
          </a:r>
          <a:endParaRPr lang="en-US" b="1" dirty="0"/>
        </a:p>
      </dgm:t>
    </dgm:pt>
    <dgm:pt modelId="{DA14179F-7C5F-44C1-BF54-9919992ACFCC}" type="parTrans" cxnId="{F131B014-C7DF-4842-8DCF-654532C44EB4}">
      <dgm:prSet/>
      <dgm:spPr/>
      <dgm:t>
        <a:bodyPr/>
        <a:lstStyle/>
        <a:p>
          <a:endParaRPr lang="en-US"/>
        </a:p>
      </dgm:t>
    </dgm:pt>
    <dgm:pt modelId="{24A9E650-3569-4721-AF81-EFAB10D50867}" type="sibTrans" cxnId="{F131B014-C7DF-4842-8DCF-654532C44EB4}">
      <dgm:prSet/>
      <dgm:spPr/>
      <dgm:t>
        <a:bodyPr/>
        <a:lstStyle/>
        <a:p>
          <a:endParaRPr lang="en-US"/>
        </a:p>
      </dgm:t>
    </dgm:pt>
    <dgm:pt modelId="{F94E06C9-845E-467A-9B72-267765C076D7}">
      <dgm:prSet phldrT="[Text]"/>
      <dgm:spPr/>
      <dgm:t>
        <a:bodyPr/>
        <a:lstStyle/>
        <a:p>
          <a:r>
            <a:rPr lang="en-US" b="1" dirty="0" smtClean="0"/>
            <a:t>Limited Liability</a:t>
          </a:r>
          <a:endParaRPr lang="en-US" b="1" dirty="0"/>
        </a:p>
      </dgm:t>
    </dgm:pt>
    <dgm:pt modelId="{731A5E3C-715E-4771-A6F1-A01C4770B8C6}" type="parTrans" cxnId="{8EA20B82-5FFA-4D47-83F6-38ED5A4B4B14}">
      <dgm:prSet/>
      <dgm:spPr/>
      <dgm:t>
        <a:bodyPr/>
        <a:lstStyle/>
        <a:p>
          <a:endParaRPr lang="en-US"/>
        </a:p>
      </dgm:t>
    </dgm:pt>
    <dgm:pt modelId="{949A365F-6A43-4D7E-B4EA-71911380C19B}" type="sibTrans" cxnId="{8EA20B82-5FFA-4D47-83F6-38ED5A4B4B14}">
      <dgm:prSet/>
      <dgm:spPr/>
      <dgm:t>
        <a:bodyPr/>
        <a:lstStyle/>
        <a:p>
          <a:endParaRPr lang="en-US"/>
        </a:p>
      </dgm:t>
    </dgm:pt>
    <dgm:pt modelId="{A4E93952-2436-40B5-8A52-D7C5F3D0DA77}">
      <dgm:prSet phldrT="[Text]"/>
      <dgm:spPr/>
      <dgm:t>
        <a:bodyPr/>
        <a:lstStyle/>
        <a:p>
          <a:r>
            <a:rPr lang="en-US" b="1" dirty="0" smtClean="0"/>
            <a:t>Separate Property</a:t>
          </a:r>
          <a:endParaRPr lang="en-US" b="1" dirty="0"/>
        </a:p>
      </dgm:t>
    </dgm:pt>
    <dgm:pt modelId="{01CAC373-ECE5-4965-84E3-14731C90324C}" type="parTrans" cxnId="{C0B21CBE-EE91-45F4-9627-4C8BB992392C}">
      <dgm:prSet/>
      <dgm:spPr/>
      <dgm:t>
        <a:bodyPr/>
        <a:lstStyle/>
        <a:p>
          <a:endParaRPr lang="en-US"/>
        </a:p>
      </dgm:t>
    </dgm:pt>
    <dgm:pt modelId="{82DD13D1-8770-47F5-AA94-220C30B73EB7}" type="sibTrans" cxnId="{C0B21CBE-EE91-45F4-9627-4C8BB992392C}">
      <dgm:prSet/>
      <dgm:spPr/>
      <dgm:t>
        <a:bodyPr/>
        <a:lstStyle/>
        <a:p>
          <a:endParaRPr lang="en-US"/>
        </a:p>
      </dgm:t>
    </dgm:pt>
    <dgm:pt modelId="{284E4B72-BC82-4228-8C43-1D9FAD253A9A}">
      <dgm:prSet phldrT="[Text]"/>
      <dgm:spPr/>
      <dgm:t>
        <a:bodyPr/>
        <a:lstStyle/>
        <a:p>
          <a:r>
            <a:rPr lang="en-US" b="1" dirty="0" smtClean="0"/>
            <a:t>Transferability of Shares</a:t>
          </a:r>
          <a:endParaRPr lang="en-US" b="1" dirty="0"/>
        </a:p>
      </dgm:t>
    </dgm:pt>
    <dgm:pt modelId="{2EB53BD8-9133-49E3-B6C4-85417BFA8DCD}" type="parTrans" cxnId="{9F09A0B9-DEDB-4198-A04D-4383258B8E26}">
      <dgm:prSet/>
      <dgm:spPr/>
      <dgm:t>
        <a:bodyPr/>
        <a:lstStyle/>
        <a:p>
          <a:endParaRPr lang="en-US"/>
        </a:p>
      </dgm:t>
    </dgm:pt>
    <dgm:pt modelId="{625985A2-0F33-490F-8921-7F719279B1D1}" type="sibTrans" cxnId="{9F09A0B9-DEDB-4198-A04D-4383258B8E26}">
      <dgm:prSet/>
      <dgm:spPr/>
      <dgm:t>
        <a:bodyPr/>
        <a:lstStyle/>
        <a:p>
          <a:endParaRPr lang="en-US"/>
        </a:p>
      </dgm:t>
    </dgm:pt>
    <dgm:pt modelId="{3C7C5988-2A6C-4F09-BB31-1805406A4009}">
      <dgm:prSet phldrT="[Text]"/>
      <dgm:spPr/>
      <dgm:t>
        <a:bodyPr/>
        <a:lstStyle/>
        <a:p>
          <a:r>
            <a:rPr lang="en-US" b="1" dirty="0" smtClean="0"/>
            <a:t>Perpetual Existence</a:t>
          </a:r>
          <a:endParaRPr lang="en-US" b="1" dirty="0"/>
        </a:p>
      </dgm:t>
    </dgm:pt>
    <dgm:pt modelId="{F3E9F6C6-D2D1-47E0-900C-A9A175183889}" type="parTrans" cxnId="{BC175CFA-8972-44C5-BA36-3CEB5680823E}">
      <dgm:prSet/>
      <dgm:spPr/>
      <dgm:t>
        <a:bodyPr/>
        <a:lstStyle/>
        <a:p>
          <a:endParaRPr lang="en-US"/>
        </a:p>
      </dgm:t>
    </dgm:pt>
    <dgm:pt modelId="{25549F5E-92B6-425A-BD1F-EC2CF6548059}" type="sibTrans" cxnId="{BC175CFA-8972-44C5-BA36-3CEB5680823E}">
      <dgm:prSet/>
      <dgm:spPr/>
      <dgm:t>
        <a:bodyPr/>
        <a:lstStyle/>
        <a:p>
          <a:endParaRPr lang="en-US"/>
        </a:p>
      </dgm:t>
    </dgm:pt>
    <dgm:pt modelId="{0159F997-AA18-4EF3-9F59-D3CE8925AD4E}">
      <dgm:prSet phldrT="[Text]"/>
      <dgm:spPr/>
      <dgm:t>
        <a:bodyPr/>
        <a:lstStyle/>
        <a:p>
          <a:r>
            <a:rPr lang="en-US" b="1" dirty="0" smtClean="0"/>
            <a:t>Common Seal</a:t>
          </a:r>
          <a:endParaRPr lang="en-US" b="1" dirty="0"/>
        </a:p>
      </dgm:t>
    </dgm:pt>
    <dgm:pt modelId="{5C425B49-7F67-4387-A736-52CBE3A70A69}" type="parTrans" cxnId="{F4286D3B-BE6E-4400-B7EB-79FEA10F2BAB}">
      <dgm:prSet/>
      <dgm:spPr/>
      <dgm:t>
        <a:bodyPr/>
        <a:lstStyle/>
        <a:p>
          <a:endParaRPr lang="en-US"/>
        </a:p>
      </dgm:t>
    </dgm:pt>
    <dgm:pt modelId="{2713BA37-9560-4B6E-8941-D8230B1820E7}" type="sibTrans" cxnId="{F4286D3B-BE6E-4400-B7EB-79FEA10F2BAB}">
      <dgm:prSet/>
      <dgm:spPr/>
      <dgm:t>
        <a:bodyPr/>
        <a:lstStyle/>
        <a:p>
          <a:endParaRPr lang="en-US"/>
        </a:p>
      </dgm:t>
    </dgm:pt>
    <dgm:pt modelId="{32197D1D-0592-4119-AF66-D2B7ACAF7829}">
      <dgm:prSet phldrT="[Text]"/>
      <dgm:spPr/>
      <dgm:t>
        <a:bodyPr/>
        <a:lstStyle/>
        <a:p>
          <a:r>
            <a:rPr lang="en-US" b="1" dirty="0" smtClean="0"/>
            <a:t>Capacity to Sue</a:t>
          </a:r>
          <a:endParaRPr lang="en-US" b="1" dirty="0"/>
        </a:p>
      </dgm:t>
    </dgm:pt>
    <dgm:pt modelId="{03F02288-4CCC-4FA9-B887-93FAA00D36E7}" type="parTrans" cxnId="{2B79BB5C-4BFD-4401-A169-FD1A0967E358}">
      <dgm:prSet/>
      <dgm:spPr/>
      <dgm:t>
        <a:bodyPr/>
        <a:lstStyle/>
        <a:p>
          <a:endParaRPr lang="en-US"/>
        </a:p>
      </dgm:t>
    </dgm:pt>
    <dgm:pt modelId="{5EFA9DE7-E129-4D2A-866D-D32A29C5B827}" type="sibTrans" cxnId="{2B79BB5C-4BFD-4401-A169-FD1A0967E358}">
      <dgm:prSet/>
      <dgm:spPr/>
      <dgm:t>
        <a:bodyPr/>
        <a:lstStyle/>
        <a:p>
          <a:endParaRPr lang="en-US"/>
        </a:p>
      </dgm:t>
    </dgm:pt>
    <dgm:pt modelId="{4F1FCF84-C710-413E-8108-33C3B3869DCE}">
      <dgm:prSet phldrT="[Text]" phldr="1"/>
      <dgm:spPr/>
      <dgm:t>
        <a:bodyPr/>
        <a:lstStyle/>
        <a:p>
          <a:endParaRPr lang="en-US"/>
        </a:p>
      </dgm:t>
    </dgm:pt>
    <dgm:pt modelId="{CD4AA0F9-1E90-49BE-9EF8-1158C4B00938}" type="parTrans" cxnId="{4E6D4D65-E3C1-4D3F-804C-E017C30D2D74}">
      <dgm:prSet/>
      <dgm:spPr/>
      <dgm:t>
        <a:bodyPr/>
        <a:lstStyle/>
        <a:p>
          <a:endParaRPr lang="en-US"/>
        </a:p>
      </dgm:t>
    </dgm:pt>
    <dgm:pt modelId="{1C9F839A-1404-474E-B0B9-445E748A99DA}" type="sibTrans" cxnId="{4E6D4D65-E3C1-4D3F-804C-E017C30D2D74}">
      <dgm:prSet/>
      <dgm:spPr/>
      <dgm:t>
        <a:bodyPr/>
        <a:lstStyle/>
        <a:p>
          <a:endParaRPr lang="en-US"/>
        </a:p>
      </dgm:t>
    </dgm:pt>
    <dgm:pt modelId="{492E9341-9371-44A9-A2FA-6279FCC49BDC}" type="pres">
      <dgm:prSet presAssocID="{3BE214B5-FD8B-4BFF-AA08-2251162299DE}" presName="composite" presStyleCnt="0">
        <dgm:presLayoutVars>
          <dgm:chMax val="1"/>
          <dgm:dir/>
          <dgm:resizeHandles val="exact"/>
        </dgm:presLayoutVars>
      </dgm:prSet>
      <dgm:spPr/>
      <dgm:t>
        <a:bodyPr/>
        <a:lstStyle/>
        <a:p>
          <a:endParaRPr lang="en-US"/>
        </a:p>
      </dgm:t>
    </dgm:pt>
    <dgm:pt modelId="{FB1B6898-7867-41CF-8746-AE1C7EBECEE2}" type="pres">
      <dgm:prSet presAssocID="{3BE214B5-FD8B-4BFF-AA08-2251162299DE}" presName="radial" presStyleCnt="0">
        <dgm:presLayoutVars>
          <dgm:animLvl val="ctr"/>
        </dgm:presLayoutVars>
      </dgm:prSet>
      <dgm:spPr/>
    </dgm:pt>
    <dgm:pt modelId="{D8511D93-F79D-4CD7-A9C5-B0947C9E5802}" type="pres">
      <dgm:prSet presAssocID="{A556EE6D-8E62-4DD0-821A-99BCD6F6FA13}" presName="centerShape" presStyleLbl="vennNode1" presStyleIdx="0" presStyleCnt="8"/>
      <dgm:spPr/>
      <dgm:t>
        <a:bodyPr/>
        <a:lstStyle/>
        <a:p>
          <a:endParaRPr lang="en-US"/>
        </a:p>
      </dgm:t>
    </dgm:pt>
    <dgm:pt modelId="{1A656FE6-FB77-40FA-B775-86B644571133}" type="pres">
      <dgm:prSet presAssocID="{09382831-5D97-4782-8C67-5A74D9C79F0D}" presName="node" presStyleLbl="vennNode1" presStyleIdx="1" presStyleCnt="8">
        <dgm:presLayoutVars>
          <dgm:bulletEnabled val="1"/>
        </dgm:presLayoutVars>
      </dgm:prSet>
      <dgm:spPr/>
      <dgm:t>
        <a:bodyPr/>
        <a:lstStyle/>
        <a:p>
          <a:endParaRPr lang="en-US"/>
        </a:p>
      </dgm:t>
    </dgm:pt>
    <dgm:pt modelId="{F51D2F01-6356-4B71-88EE-435FE5D3AEA5}" type="pres">
      <dgm:prSet presAssocID="{F94E06C9-845E-467A-9B72-267765C076D7}" presName="node" presStyleLbl="vennNode1" presStyleIdx="2" presStyleCnt="8">
        <dgm:presLayoutVars>
          <dgm:bulletEnabled val="1"/>
        </dgm:presLayoutVars>
      </dgm:prSet>
      <dgm:spPr/>
      <dgm:t>
        <a:bodyPr/>
        <a:lstStyle/>
        <a:p>
          <a:endParaRPr lang="en-US"/>
        </a:p>
      </dgm:t>
    </dgm:pt>
    <dgm:pt modelId="{B517098A-322D-409A-80BD-41ABED8FD3C7}" type="pres">
      <dgm:prSet presAssocID="{A4E93952-2436-40B5-8A52-D7C5F3D0DA77}" presName="node" presStyleLbl="vennNode1" presStyleIdx="3" presStyleCnt="8">
        <dgm:presLayoutVars>
          <dgm:bulletEnabled val="1"/>
        </dgm:presLayoutVars>
      </dgm:prSet>
      <dgm:spPr/>
      <dgm:t>
        <a:bodyPr/>
        <a:lstStyle/>
        <a:p>
          <a:endParaRPr lang="en-US"/>
        </a:p>
      </dgm:t>
    </dgm:pt>
    <dgm:pt modelId="{51009090-E18E-486C-8E61-0C782149867F}" type="pres">
      <dgm:prSet presAssocID="{284E4B72-BC82-4228-8C43-1D9FAD253A9A}" presName="node" presStyleLbl="vennNode1" presStyleIdx="4" presStyleCnt="8">
        <dgm:presLayoutVars>
          <dgm:bulletEnabled val="1"/>
        </dgm:presLayoutVars>
      </dgm:prSet>
      <dgm:spPr/>
      <dgm:t>
        <a:bodyPr/>
        <a:lstStyle/>
        <a:p>
          <a:endParaRPr lang="en-US"/>
        </a:p>
      </dgm:t>
    </dgm:pt>
    <dgm:pt modelId="{7F71B907-8A3D-49F9-B24A-0660ABD48CBC}" type="pres">
      <dgm:prSet presAssocID="{3C7C5988-2A6C-4F09-BB31-1805406A4009}" presName="node" presStyleLbl="vennNode1" presStyleIdx="5" presStyleCnt="8">
        <dgm:presLayoutVars>
          <dgm:bulletEnabled val="1"/>
        </dgm:presLayoutVars>
      </dgm:prSet>
      <dgm:spPr/>
      <dgm:t>
        <a:bodyPr/>
        <a:lstStyle/>
        <a:p>
          <a:endParaRPr lang="en-US"/>
        </a:p>
      </dgm:t>
    </dgm:pt>
    <dgm:pt modelId="{4D417627-D3C5-4460-800C-D6ECAE34AD3B}" type="pres">
      <dgm:prSet presAssocID="{0159F997-AA18-4EF3-9F59-D3CE8925AD4E}" presName="node" presStyleLbl="vennNode1" presStyleIdx="6" presStyleCnt="8">
        <dgm:presLayoutVars>
          <dgm:bulletEnabled val="1"/>
        </dgm:presLayoutVars>
      </dgm:prSet>
      <dgm:spPr/>
      <dgm:t>
        <a:bodyPr/>
        <a:lstStyle/>
        <a:p>
          <a:endParaRPr lang="en-US"/>
        </a:p>
      </dgm:t>
    </dgm:pt>
    <dgm:pt modelId="{3856096B-26D2-4941-A7B7-FF1DC96C84CB}" type="pres">
      <dgm:prSet presAssocID="{32197D1D-0592-4119-AF66-D2B7ACAF7829}" presName="node" presStyleLbl="vennNode1" presStyleIdx="7" presStyleCnt="8">
        <dgm:presLayoutVars>
          <dgm:bulletEnabled val="1"/>
        </dgm:presLayoutVars>
      </dgm:prSet>
      <dgm:spPr/>
      <dgm:t>
        <a:bodyPr/>
        <a:lstStyle/>
        <a:p>
          <a:endParaRPr lang="en-US"/>
        </a:p>
      </dgm:t>
    </dgm:pt>
  </dgm:ptLst>
  <dgm:cxnLst>
    <dgm:cxn modelId="{BC175CFA-8972-44C5-BA36-3CEB5680823E}" srcId="{A556EE6D-8E62-4DD0-821A-99BCD6F6FA13}" destId="{3C7C5988-2A6C-4F09-BB31-1805406A4009}" srcOrd="4" destOrd="0" parTransId="{F3E9F6C6-D2D1-47E0-900C-A9A175183889}" sibTransId="{25549F5E-92B6-425A-BD1F-EC2CF6548059}"/>
    <dgm:cxn modelId="{D14A3273-21AE-49F5-83F7-ABE6C23EA6FD}" type="presOf" srcId="{0159F997-AA18-4EF3-9F59-D3CE8925AD4E}" destId="{4D417627-D3C5-4460-800C-D6ECAE34AD3B}" srcOrd="0" destOrd="0" presId="urn:microsoft.com/office/officeart/2005/8/layout/radial3"/>
    <dgm:cxn modelId="{84942473-7083-499B-B69A-7D054233B875}" srcId="{3BE214B5-FD8B-4BFF-AA08-2251162299DE}" destId="{A556EE6D-8E62-4DD0-821A-99BCD6F6FA13}" srcOrd="0" destOrd="0" parTransId="{17850B0F-F2B5-4228-88A3-580166C92683}" sibTransId="{6487BCD7-FC16-452A-B6FC-A7C423A645C9}"/>
    <dgm:cxn modelId="{0BD7745A-4CA6-4A4E-B428-D66C5471AAC1}" type="presOf" srcId="{284E4B72-BC82-4228-8C43-1D9FAD253A9A}" destId="{51009090-E18E-486C-8E61-0C782149867F}" srcOrd="0" destOrd="0" presId="urn:microsoft.com/office/officeart/2005/8/layout/radial3"/>
    <dgm:cxn modelId="{F0ECEAC6-119E-4D33-96B3-DE3E871613FE}" type="presOf" srcId="{A4E93952-2436-40B5-8A52-D7C5F3D0DA77}" destId="{B517098A-322D-409A-80BD-41ABED8FD3C7}" srcOrd="0" destOrd="0" presId="urn:microsoft.com/office/officeart/2005/8/layout/radial3"/>
    <dgm:cxn modelId="{5E5B9133-B7DD-4AF3-9440-21AE7D5FD919}" type="presOf" srcId="{3C7C5988-2A6C-4F09-BB31-1805406A4009}" destId="{7F71B907-8A3D-49F9-B24A-0660ABD48CBC}" srcOrd="0" destOrd="0" presId="urn:microsoft.com/office/officeart/2005/8/layout/radial3"/>
    <dgm:cxn modelId="{E274772D-1B78-41DC-9F14-60504929D139}" type="presOf" srcId="{09382831-5D97-4782-8C67-5A74D9C79F0D}" destId="{1A656FE6-FB77-40FA-B775-86B644571133}" srcOrd="0" destOrd="0" presId="urn:microsoft.com/office/officeart/2005/8/layout/radial3"/>
    <dgm:cxn modelId="{8EA20B82-5FFA-4D47-83F6-38ED5A4B4B14}" srcId="{A556EE6D-8E62-4DD0-821A-99BCD6F6FA13}" destId="{F94E06C9-845E-467A-9B72-267765C076D7}" srcOrd="1" destOrd="0" parTransId="{731A5E3C-715E-4771-A6F1-A01C4770B8C6}" sibTransId="{949A365F-6A43-4D7E-B4EA-71911380C19B}"/>
    <dgm:cxn modelId="{9F09A0B9-DEDB-4198-A04D-4383258B8E26}" srcId="{A556EE6D-8E62-4DD0-821A-99BCD6F6FA13}" destId="{284E4B72-BC82-4228-8C43-1D9FAD253A9A}" srcOrd="3" destOrd="0" parTransId="{2EB53BD8-9133-49E3-B6C4-85417BFA8DCD}" sibTransId="{625985A2-0F33-490F-8921-7F719279B1D1}"/>
    <dgm:cxn modelId="{C0B21CBE-EE91-45F4-9627-4C8BB992392C}" srcId="{A556EE6D-8E62-4DD0-821A-99BCD6F6FA13}" destId="{A4E93952-2436-40B5-8A52-D7C5F3D0DA77}" srcOrd="2" destOrd="0" parTransId="{01CAC373-ECE5-4965-84E3-14731C90324C}" sibTransId="{82DD13D1-8770-47F5-AA94-220C30B73EB7}"/>
    <dgm:cxn modelId="{4E6D4D65-E3C1-4D3F-804C-E017C30D2D74}" srcId="{3BE214B5-FD8B-4BFF-AA08-2251162299DE}" destId="{4F1FCF84-C710-413E-8108-33C3B3869DCE}" srcOrd="1" destOrd="0" parTransId="{CD4AA0F9-1E90-49BE-9EF8-1158C4B00938}" sibTransId="{1C9F839A-1404-474E-B0B9-445E748A99DA}"/>
    <dgm:cxn modelId="{727CAAAC-E075-4858-8B77-BFB0E3CB5F61}" type="presOf" srcId="{3BE214B5-FD8B-4BFF-AA08-2251162299DE}" destId="{492E9341-9371-44A9-A2FA-6279FCC49BDC}" srcOrd="0" destOrd="0" presId="urn:microsoft.com/office/officeart/2005/8/layout/radial3"/>
    <dgm:cxn modelId="{E529398A-2380-4C22-8289-3E9EFBAEF431}" type="presOf" srcId="{32197D1D-0592-4119-AF66-D2B7ACAF7829}" destId="{3856096B-26D2-4941-A7B7-FF1DC96C84CB}" srcOrd="0" destOrd="0" presId="urn:microsoft.com/office/officeart/2005/8/layout/radial3"/>
    <dgm:cxn modelId="{3611E43D-A42B-4BD2-9624-DCFBD9E3B2D2}" type="presOf" srcId="{F94E06C9-845E-467A-9B72-267765C076D7}" destId="{F51D2F01-6356-4B71-88EE-435FE5D3AEA5}" srcOrd="0" destOrd="0" presId="urn:microsoft.com/office/officeart/2005/8/layout/radial3"/>
    <dgm:cxn modelId="{2B79BB5C-4BFD-4401-A169-FD1A0967E358}" srcId="{A556EE6D-8E62-4DD0-821A-99BCD6F6FA13}" destId="{32197D1D-0592-4119-AF66-D2B7ACAF7829}" srcOrd="6" destOrd="0" parTransId="{03F02288-4CCC-4FA9-B887-93FAA00D36E7}" sibTransId="{5EFA9DE7-E129-4D2A-866D-D32A29C5B827}"/>
    <dgm:cxn modelId="{F4286D3B-BE6E-4400-B7EB-79FEA10F2BAB}" srcId="{A556EE6D-8E62-4DD0-821A-99BCD6F6FA13}" destId="{0159F997-AA18-4EF3-9F59-D3CE8925AD4E}" srcOrd="5" destOrd="0" parTransId="{5C425B49-7F67-4387-A736-52CBE3A70A69}" sibTransId="{2713BA37-9560-4B6E-8941-D8230B1820E7}"/>
    <dgm:cxn modelId="{5E29BDD3-E03F-4762-B24C-9A3DB75726C7}" type="presOf" srcId="{A556EE6D-8E62-4DD0-821A-99BCD6F6FA13}" destId="{D8511D93-F79D-4CD7-A9C5-B0947C9E5802}" srcOrd="0" destOrd="0" presId="urn:microsoft.com/office/officeart/2005/8/layout/radial3"/>
    <dgm:cxn modelId="{F131B014-C7DF-4842-8DCF-654532C44EB4}" srcId="{A556EE6D-8E62-4DD0-821A-99BCD6F6FA13}" destId="{09382831-5D97-4782-8C67-5A74D9C79F0D}" srcOrd="0" destOrd="0" parTransId="{DA14179F-7C5F-44C1-BF54-9919992ACFCC}" sibTransId="{24A9E650-3569-4721-AF81-EFAB10D50867}"/>
    <dgm:cxn modelId="{476FFA80-6FAF-4E72-A976-B25A0D6E2B1D}" type="presParOf" srcId="{492E9341-9371-44A9-A2FA-6279FCC49BDC}" destId="{FB1B6898-7867-41CF-8746-AE1C7EBECEE2}" srcOrd="0" destOrd="0" presId="urn:microsoft.com/office/officeart/2005/8/layout/radial3"/>
    <dgm:cxn modelId="{8528796D-6187-467C-9B33-48B60771CB49}" type="presParOf" srcId="{FB1B6898-7867-41CF-8746-AE1C7EBECEE2}" destId="{D8511D93-F79D-4CD7-A9C5-B0947C9E5802}" srcOrd="0" destOrd="0" presId="urn:microsoft.com/office/officeart/2005/8/layout/radial3"/>
    <dgm:cxn modelId="{2255AA5F-5B7D-4A3B-B113-EF960A3FD3DF}" type="presParOf" srcId="{FB1B6898-7867-41CF-8746-AE1C7EBECEE2}" destId="{1A656FE6-FB77-40FA-B775-86B644571133}" srcOrd="1" destOrd="0" presId="urn:microsoft.com/office/officeart/2005/8/layout/radial3"/>
    <dgm:cxn modelId="{47191FBE-1D9F-43BE-9371-16E352C33E31}" type="presParOf" srcId="{FB1B6898-7867-41CF-8746-AE1C7EBECEE2}" destId="{F51D2F01-6356-4B71-88EE-435FE5D3AEA5}" srcOrd="2" destOrd="0" presId="urn:microsoft.com/office/officeart/2005/8/layout/radial3"/>
    <dgm:cxn modelId="{97001C6A-DC2A-4949-A524-643365BA4CBC}" type="presParOf" srcId="{FB1B6898-7867-41CF-8746-AE1C7EBECEE2}" destId="{B517098A-322D-409A-80BD-41ABED8FD3C7}" srcOrd="3" destOrd="0" presId="urn:microsoft.com/office/officeart/2005/8/layout/radial3"/>
    <dgm:cxn modelId="{2C0C8014-2BB7-4378-B9E5-0C1A623EE60A}" type="presParOf" srcId="{FB1B6898-7867-41CF-8746-AE1C7EBECEE2}" destId="{51009090-E18E-486C-8E61-0C782149867F}" srcOrd="4" destOrd="0" presId="urn:microsoft.com/office/officeart/2005/8/layout/radial3"/>
    <dgm:cxn modelId="{35E7493D-CB11-437C-9CFA-3546DC16A6B3}" type="presParOf" srcId="{FB1B6898-7867-41CF-8746-AE1C7EBECEE2}" destId="{7F71B907-8A3D-49F9-B24A-0660ABD48CBC}" srcOrd="5" destOrd="0" presId="urn:microsoft.com/office/officeart/2005/8/layout/radial3"/>
    <dgm:cxn modelId="{38975ADB-D6E6-45B7-A115-8698174100D6}" type="presParOf" srcId="{FB1B6898-7867-41CF-8746-AE1C7EBECEE2}" destId="{4D417627-D3C5-4460-800C-D6ECAE34AD3B}" srcOrd="6" destOrd="0" presId="urn:microsoft.com/office/officeart/2005/8/layout/radial3"/>
    <dgm:cxn modelId="{1C727834-FABD-4951-A350-1354A2FA558B}" type="presParOf" srcId="{FB1B6898-7867-41CF-8746-AE1C7EBECEE2}" destId="{3856096B-26D2-4941-A7B7-FF1DC96C84CB}" srcOrd="7" destOrd="0" presId="urn:microsoft.com/office/officeart/2005/8/layout/radial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8511D93-F79D-4CD7-A9C5-B0947C9E5802}">
      <dsp:nvSpPr>
        <dsp:cNvPr id="0" name=""/>
        <dsp:cNvSpPr/>
      </dsp:nvSpPr>
      <dsp:spPr>
        <a:xfrm>
          <a:off x="3697295" y="1304823"/>
          <a:ext cx="3121009" cy="3121009"/>
        </a:xfrm>
        <a:prstGeom prst="ellipse">
          <a:avLst/>
        </a:prstGeom>
        <a:solidFill>
          <a:schemeClr val="accent2">
            <a:alpha val="50000"/>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tx1"/>
        </a:fontRef>
      </dsp:style>
      <dsp:txBody>
        <a:bodyPr spcFirstLastPara="0" vert="horz" wrap="square" lIns="34290" tIns="34290" rIns="34290" bIns="34290" numCol="1" spcCol="1270" anchor="ctr" anchorCtr="0">
          <a:noAutofit/>
        </a:bodyPr>
        <a:lstStyle/>
        <a:p>
          <a:pPr lvl="0" algn="ctr" defTabSz="1200150">
            <a:lnSpc>
              <a:spcPct val="90000"/>
            </a:lnSpc>
            <a:spcBef>
              <a:spcPct val="0"/>
            </a:spcBef>
            <a:spcAft>
              <a:spcPct val="35000"/>
            </a:spcAft>
          </a:pPr>
          <a:r>
            <a:rPr lang="en-US" sz="2700" b="1" kern="1200" dirty="0" smtClean="0"/>
            <a:t>Characteristics of a Company</a:t>
          </a:r>
          <a:endParaRPr lang="en-US" sz="2700" b="1" kern="1200" dirty="0"/>
        </a:p>
      </dsp:txBody>
      <dsp:txXfrm>
        <a:off x="4154356" y="1761884"/>
        <a:ext cx="2206887" cy="2206887"/>
      </dsp:txXfrm>
    </dsp:sp>
    <dsp:sp modelId="{1A656FE6-FB77-40FA-B775-86B644571133}">
      <dsp:nvSpPr>
        <dsp:cNvPr id="0" name=""/>
        <dsp:cNvSpPr/>
      </dsp:nvSpPr>
      <dsp:spPr>
        <a:xfrm>
          <a:off x="4477547" y="51434"/>
          <a:ext cx="1560504" cy="1560504"/>
        </a:xfrm>
        <a:prstGeom prst="ellipse">
          <a:avLst/>
        </a:prstGeom>
        <a:solidFill>
          <a:schemeClr val="accent3">
            <a:alpha val="50000"/>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tx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b="1" kern="1200" dirty="0" smtClean="0"/>
            <a:t>Separate Legal Entity</a:t>
          </a:r>
          <a:endParaRPr lang="en-US" sz="1400" b="1" kern="1200" dirty="0"/>
        </a:p>
      </dsp:txBody>
      <dsp:txXfrm>
        <a:off x="4706078" y="279965"/>
        <a:ext cx="1103442" cy="1103442"/>
      </dsp:txXfrm>
    </dsp:sp>
    <dsp:sp modelId="{F51D2F01-6356-4B71-88EE-435FE5D3AEA5}">
      <dsp:nvSpPr>
        <dsp:cNvPr id="0" name=""/>
        <dsp:cNvSpPr/>
      </dsp:nvSpPr>
      <dsp:spPr>
        <a:xfrm>
          <a:off x="6067512" y="817120"/>
          <a:ext cx="1560504" cy="1560504"/>
        </a:xfrm>
        <a:prstGeom prst="ellipse">
          <a:avLst/>
        </a:prstGeom>
        <a:solidFill>
          <a:schemeClr val="accent4">
            <a:alpha val="50000"/>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tx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b="1" kern="1200" dirty="0" smtClean="0"/>
            <a:t>Limited Liability</a:t>
          </a:r>
          <a:endParaRPr lang="en-US" sz="1400" b="1" kern="1200" dirty="0"/>
        </a:p>
      </dsp:txBody>
      <dsp:txXfrm>
        <a:off x="6296043" y="1045651"/>
        <a:ext cx="1103442" cy="1103442"/>
      </dsp:txXfrm>
    </dsp:sp>
    <dsp:sp modelId="{B517098A-322D-409A-80BD-41ABED8FD3C7}">
      <dsp:nvSpPr>
        <dsp:cNvPr id="0" name=""/>
        <dsp:cNvSpPr/>
      </dsp:nvSpPr>
      <dsp:spPr>
        <a:xfrm>
          <a:off x="6460201" y="2537603"/>
          <a:ext cx="1560504" cy="1560504"/>
        </a:xfrm>
        <a:prstGeom prst="ellipse">
          <a:avLst/>
        </a:prstGeom>
        <a:solidFill>
          <a:schemeClr val="accent5">
            <a:alpha val="50000"/>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tx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b="1" kern="1200" dirty="0" smtClean="0"/>
            <a:t>Separate Property</a:t>
          </a:r>
          <a:endParaRPr lang="en-US" sz="1400" b="1" kern="1200" dirty="0"/>
        </a:p>
      </dsp:txBody>
      <dsp:txXfrm>
        <a:off x="6688732" y="2766134"/>
        <a:ext cx="1103442" cy="1103442"/>
      </dsp:txXfrm>
    </dsp:sp>
    <dsp:sp modelId="{51009090-E18E-486C-8E61-0C782149867F}">
      <dsp:nvSpPr>
        <dsp:cNvPr id="0" name=""/>
        <dsp:cNvSpPr/>
      </dsp:nvSpPr>
      <dsp:spPr>
        <a:xfrm>
          <a:off x="5359911" y="3917324"/>
          <a:ext cx="1560504" cy="1560504"/>
        </a:xfrm>
        <a:prstGeom prst="ellipse">
          <a:avLst/>
        </a:prstGeom>
        <a:solidFill>
          <a:schemeClr val="accent6">
            <a:alpha val="50000"/>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tx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b="1" kern="1200" dirty="0" smtClean="0"/>
            <a:t>Transferability of Shares</a:t>
          </a:r>
          <a:endParaRPr lang="en-US" sz="1400" b="1" kern="1200" dirty="0"/>
        </a:p>
      </dsp:txBody>
      <dsp:txXfrm>
        <a:off x="5588442" y="4145855"/>
        <a:ext cx="1103442" cy="1103442"/>
      </dsp:txXfrm>
    </dsp:sp>
    <dsp:sp modelId="{7F71B907-8A3D-49F9-B24A-0660ABD48CBC}">
      <dsp:nvSpPr>
        <dsp:cNvPr id="0" name=""/>
        <dsp:cNvSpPr/>
      </dsp:nvSpPr>
      <dsp:spPr>
        <a:xfrm>
          <a:off x="3595183" y="3917324"/>
          <a:ext cx="1560504" cy="1560504"/>
        </a:xfrm>
        <a:prstGeom prst="ellipse">
          <a:avLst/>
        </a:prstGeom>
        <a:solidFill>
          <a:schemeClr val="accent2">
            <a:alpha val="50000"/>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tx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b="1" kern="1200" dirty="0" smtClean="0"/>
            <a:t>Perpetual Existence</a:t>
          </a:r>
          <a:endParaRPr lang="en-US" sz="1400" b="1" kern="1200" dirty="0"/>
        </a:p>
      </dsp:txBody>
      <dsp:txXfrm>
        <a:off x="3823714" y="4145855"/>
        <a:ext cx="1103442" cy="1103442"/>
      </dsp:txXfrm>
    </dsp:sp>
    <dsp:sp modelId="{4D417627-D3C5-4460-800C-D6ECAE34AD3B}">
      <dsp:nvSpPr>
        <dsp:cNvPr id="0" name=""/>
        <dsp:cNvSpPr/>
      </dsp:nvSpPr>
      <dsp:spPr>
        <a:xfrm>
          <a:off x="2494893" y="2537603"/>
          <a:ext cx="1560504" cy="1560504"/>
        </a:xfrm>
        <a:prstGeom prst="ellipse">
          <a:avLst/>
        </a:prstGeom>
        <a:solidFill>
          <a:schemeClr val="accent3">
            <a:alpha val="50000"/>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tx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b="1" kern="1200" dirty="0" smtClean="0"/>
            <a:t>Common Seal</a:t>
          </a:r>
          <a:endParaRPr lang="en-US" sz="1400" b="1" kern="1200" dirty="0"/>
        </a:p>
      </dsp:txBody>
      <dsp:txXfrm>
        <a:off x="2723424" y="2766134"/>
        <a:ext cx="1103442" cy="1103442"/>
      </dsp:txXfrm>
    </dsp:sp>
    <dsp:sp modelId="{3856096B-26D2-4941-A7B7-FF1DC96C84CB}">
      <dsp:nvSpPr>
        <dsp:cNvPr id="0" name=""/>
        <dsp:cNvSpPr/>
      </dsp:nvSpPr>
      <dsp:spPr>
        <a:xfrm>
          <a:off x="2887582" y="817120"/>
          <a:ext cx="1560504" cy="1560504"/>
        </a:xfrm>
        <a:prstGeom prst="ellipse">
          <a:avLst/>
        </a:prstGeom>
        <a:solidFill>
          <a:schemeClr val="accent4">
            <a:alpha val="50000"/>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tx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b="1" kern="1200" dirty="0" smtClean="0"/>
            <a:t>Capacity to Sue</a:t>
          </a:r>
          <a:endParaRPr lang="en-US" sz="1400" b="1" kern="1200" dirty="0"/>
        </a:p>
      </dsp:txBody>
      <dsp:txXfrm>
        <a:off x="3116113" y="1045651"/>
        <a:ext cx="1103442" cy="1103442"/>
      </dsp:txXfrm>
    </dsp:sp>
  </dsp:spTree>
</dsp:drawing>
</file>

<file path=ppt/diagrams/layout1.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5FDD809-423D-494D-925A-AA70D0658795}" type="datetimeFigureOut">
              <a:rPr lang="en-US" smtClean="0"/>
              <a:pPr/>
              <a:t>3/21/2019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6963803-E910-4356-9AC6-ABE1E2C3C981}" type="slidenum">
              <a:rPr lang="en-US" smtClean="0"/>
              <a:pPr/>
              <a:t>‹#›</a:t>
            </a:fld>
            <a:endParaRPr lang="en-US"/>
          </a:p>
        </p:txBody>
      </p:sp>
    </p:spTree>
    <p:extLst>
      <p:ext uri="{BB962C8B-B14F-4D97-AF65-F5344CB8AC3E}">
        <p14:creationId xmlns:p14="http://schemas.microsoft.com/office/powerpoint/2010/main" xmlns="" val="1690389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401D2AD-7A56-48D0-93A9-2DEE662F64B4}" type="datetime1">
              <a:rPr lang="en-US" smtClean="0"/>
              <a:pPr/>
              <a:t>3/21/2019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81FCDE-5130-43FB-B76B-4CAEBD91CE73}" type="slidenum">
              <a:rPr lang="en-US" smtClean="0"/>
              <a:pPr/>
              <a:t>‹#›</a:t>
            </a:fld>
            <a:endParaRPr lang="en-US"/>
          </a:p>
        </p:txBody>
      </p:sp>
    </p:spTree>
    <p:extLst>
      <p:ext uri="{BB962C8B-B14F-4D97-AF65-F5344CB8AC3E}">
        <p14:creationId xmlns:p14="http://schemas.microsoft.com/office/powerpoint/2010/main" xmlns="" val="3389465812"/>
      </p:ext>
    </p:extLst>
  </p:cSld>
  <p:clrMapOvr>
    <a:masterClrMapping/>
  </p:clrMapOvr>
  <mc:AlternateContent xmlns:mc="http://schemas.openxmlformats.org/markup-compatibility/2006">
    <mc:Choice xmlns:p14="http://schemas.microsoft.com/office/powerpoint/2010/main" xmlns="" Requires="p14">
      <p:transition spd="slow">
        <p14:prism isContent="1"/>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CD18F2F-779D-4FC7-9CED-E42EE1A66E5B}" type="datetime1">
              <a:rPr lang="en-US" smtClean="0"/>
              <a:pPr/>
              <a:t>3/21/2019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81FCDE-5130-43FB-B76B-4CAEBD91CE73}" type="slidenum">
              <a:rPr lang="en-US" smtClean="0"/>
              <a:pPr/>
              <a:t>‹#›</a:t>
            </a:fld>
            <a:endParaRPr lang="en-US"/>
          </a:p>
        </p:txBody>
      </p:sp>
    </p:spTree>
    <p:extLst>
      <p:ext uri="{BB962C8B-B14F-4D97-AF65-F5344CB8AC3E}">
        <p14:creationId xmlns:p14="http://schemas.microsoft.com/office/powerpoint/2010/main" xmlns="" val="2940714003"/>
      </p:ext>
    </p:extLst>
  </p:cSld>
  <p:clrMapOvr>
    <a:masterClrMapping/>
  </p:clrMapOvr>
  <mc:AlternateContent xmlns:mc="http://schemas.openxmlformats.org/markup-compatibility/2006">
    <mc:Choice xmlns:p14="http://schemas.microsoft.com/office/powerpoint/2010/main" xmlns="" Requires="p14">
      <p:transition spd="slow">
        <p14:prism isContent="1"/>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6DE4A38-BD1B-4C8A-91E2-1A017CE06C7A}" type="datetime1">
              <a:rPr lang="en-US" smtClean="0"/>
              <a:pPr/>
              <a:t>3/21/2019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81FCDE-5130-43FB-B76B-4CAEBD91CE73}" type="slidenum">
              <a:rPr lang="en-US" smtClean="0"/>
              <a:pPr/>
              <a:t>‹#›</a:t>
            </a:fld>
            <a:endParaRPr lang="en-US"/>
          </a:p>
        </p:txBody>
      </p:sp>
    </p:spTree>
    <p:extLst>
      <p:ext uri="{BB962C8B-B14F-4D97-AF65-F5344CB8AC3E}">
        <p14:creationId xmlns:p14="http://schemas.microsoft.com/office/powerpoint/2010/main" xmlns="" val="2200564392"/>
      </p:ext>
    </p:extLst>
  </p:cSld>
  <p:clrMapOvr>
    <a:masterClrMapping/>
  </p:clrMapOvr>
  <mc:AlternateContent xmlns:mc="http://schemas.openxmlformats.org/markup-compatibility/2006">
    <mc:Choice xmlns:p14="http://schemas.microsoft.com/office/powerpoint/2010/main" xmlns="" Requires="p14">
      <p:transition spd="slow">
        <p14:prism isContent="1"/>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D915B67-17D2-48DF-BEF9-4E16236D002F}" type="datetime1">
              <a:rPr lang="en-US" smtClean="0"/>
              <a:pPr/>
              <a:t>3/21/2019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81FCDE-5130-43FB-B76B-4CAEBD91CE73}" type="slidenum">
              <a:rPr lang="en-US" smtClean="0"/>
              <a:pPr/>
              <a:t>‹#›</a:t>
            </a:fld>
            <a:endParaRPr lang="en-US"/>
          </a:p>
        </p:txBody>
      </p:sp>
    </p:spTree>
    <p:extLst>
      <p:ext uri="{BB962C8B-B14F-4D97-AF65-F5344CB8AC3E}">
        <p14:creationId xmlns:p14="http://schemas.microsoft.com/office/powerpoint/2010/main" xmlns="" val="703184667"/>
      </p:ext>
    </p:extLst>
  </p:cSld>
  <p:clrMapOvr>
    <a:masterClrMapping/>
  </p:clrMapOvr>
  <mc:AlternateContent xmlns:mc="http://schemas.openxmlformats.org/markup-compatibility/2006">
    <mc:Choice xmlns:p14="http://schemas.microsoft.com/office/powerpoint/2010/main" xmlns="" Requires="p14">
      <p:transition spd="slow">
        <p14:prism isContent="1"/>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A0DB80A-5209-470B-A17D-B7EFEC10064E}" type="datetime1">
              <a:rPr lang="en-US" smtClean="0"/>
              <a:pPr/>
              <a:t>3/21/2019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81FCDE-5130-43FB-B76B-4CAEBD91CE73}" type="slidenum">
              <a:rPr lang="en-US" smtClean="0"/>
              <a:pPr/>
              <a:t>‹#›</a:t>
            </a:fld>
            <a:endParaRPr lang="en-US"/>
          </a:p>
        </p:txBody>
      </p:sp>
    </p:spTree>
    <p:extLst>
      <p:ext uri="{BB962C8B-B14F-4D97-AF65-F5344CB8AC3E}">
        <p14:creationId xmlns:p14="http://schemas.microsoft.com/office/powerpoint/2010/main" xmlns="" val="2625547350"/>
      </p:ext>
    </p:extLst>
  </p:cSld>
  <p:clrMapOvr>
    <a:masterClrMapping/>
  </p:clrMapOvr>
  <mc:AlternateContent xmlns:mc="http://schemas.openxmlformats.org/markup-compatibility/2006">
    <mc:Choice xmlns:p14="http://schemas.microsoft.com/office/powerpoint/2010/main" xmlns="" Requires="p14">
      <p:transition spd="slow">
        <p14:prism isContent="1"/>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0B8AE94-C406-4162-82DC-F13199DB51CC}" type="datetime1">
              <a:rPr lang="en-US" smtClean="0"/>
              <a:pPr/>
              <a:t>3/21/2019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81FCDE-5130-43FB-B76B-4CAEBD91CE73}" type="slidenum">
              <a:rPr lang="en-US" smtClean="0"/>
              <a:pPr/>
              <a:t>‹#›</a:t>
            </a:fld>
            <a:endParaRPr lang="en-US"/>
          </a:p>
        </p:txBody>
      </p:sp>
    </p:spTree>
    <p:extLst>
      <p:ext uri="{BB962C8B-B14F-4D97-AF65-F5344CB8AC3E}">
        <p14:creationId xmlns:p14="http://schemas.microsoft.com/office/powerpoint/2010/main" xmlns="" val="1007085248"/>
      </p:ext>
    </p:extLst>
  </p:cSld>
  <p:clrMapOvr>
    <a:masterClrMapping/>
  </p:clrMapOvr>
  <mc:AlternateContent xmlns:mc="http://schemas.openxmlformats.org/markup-compatibility/2006">
    <mc:Choice xmlns:p14="http://schemas.microsoft.com/office/powerpoint/2010/main" xmlns="" Requires="p14">
      <p:transition spd="slow">
        <p14:prism isContent="1"/>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2FC2FA9-7D19-43AB-8A89-7134E0265867}" type="datetime1">
              <a:rPr lang="en-US" smtClean="0"/>
              <a:pPr/>
              <a:t>3/21/2019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F81FCDE-5130-43FB-B76B-4CAEBD91CE73}" type="slidenum">
              <a:rPr lang="en-US" smtClean="0"/>
              <a:pPr/>
              <a:t>‹#›</a:t>
            </a:fld>
            <a:endParaRPr lang="en-US"/>
          </a:p>
        </p:txBody>
      </p:sp>
    </p:spTree>
    <p:extLst>
      <p:ext uri="{BB962C8B-B14F-4D97-AF65-F5344CB8AC3E}">
        <p14:creationId xmlns:p14="http://schemas.microsoft.com/office/powerpoint/2010/main" xmlns="" val="1546751555"/>
      </p:ext>
    </p:extLst>
  </p:cSld>
  <p:clrMapOvr>
    <a:masterClrMapping/>
  </p:clrMapOvr>
  <mc:AlternateContent xmlns:mc="http://schemas.openxmlformats.org/markup-compatibility/2006">
    <mc:Choice xmlns:p14="http://schemas.microsoft.com/office/powerpoint/2010/main" xmlns="" Requires="p14">
      <p:transition spd="slow">
        <p14:prism isContent="1"/>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87710B5-7517-43F5-A8D4-B82B5CE9279D}" type="datetime1">
              <a:rPr lang="en-US" smtClean="0"/>
              <a:pPr/>
              <a:t>3/21/2019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F81FCDE-5130-43FB-B76B-4CAEBD91CE73}" type="slidenum">
              <a:rPr lang="en-US" smtClean="0"/>
              <a:pPr/>
              <a:t>‹#›</a:t>
            </a:fld>
            <a:endParaRPr lang="en-US"/>
          </a:p>
        </p:txBody>
      </p:sp>
    </p:spTree>
    <p:extLst>
      <p:ext uri="{BB962C8B-B14F-4D97-AF65-F5344CB8AC3E}">
        <p14:creationId xmlns:p14="http://schemas.microsoft.com/office/powerpoint/2010/main" xmlns="" val="4000199421"/>
      </p:ext>
    </p:extLst>
  </p:cSld>
  <p:clrMapOvr>
    <a:masterClrMapping/>
  </p:clrMapOvr>
  <mc:AlternateContent xmlns:mc="http://schemas.openxmlformats.org/markup-compatibility/2006">
    <mc:Choice xmlns:p14="http://schemas.microsoft.com/office/powerpoint/2010/main" xmlns="" Requires="p14">
      <p:transition spd="slow">
        <p14:prism isContent="1"/>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E27BD-EA86-4A1C-808C-547CC928D2BE}" type="datetime1">
              <a:rPr lang="en-US" smtClean="0"/>
              <a:pPr/>
              <a:t>3/21/2019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F81FCDE-5130-43FB-B76B-4CAEBD91CE73}" type="slidenum">
              <a:rPr lang="en-US" smtClean="0"/>
              <a:pPr/>
              <a:t>‹#›</a:t>
            </a:fld>
            <a:endParaRPr lang="en-US"/>
          </a:p>
        </p:txBody>
      </p:sp>
    </p:spTree>
    <p:extLst>
      <p:ext uri="{BB962C8B-B14F-4D97-AF65-F5344CB8AC3E}">
        <p14:creationId xmlns:p14="http://schemas.microsoft.com/office/powerpoint/2010/main" xmlns="" val="2108851734"/>
      </p:ext>
    </p:extLst>
  </p:cSld>
  <p:clrMapOvr>
    <a:masterClrMapping/>
  </p:clrMapOvr>
  <mc:AlternateContent xmlns:mc="http://schemas.openxmlformats.org/markup-compatibility/2006">
    <mc:Choice xmlns:p14="http://schemas.microsoft.com/office/powerpoint/2010/main" xmlns="" Requires="p14">
      <p:transition spd="slow">
        <p14:prism isContent="1"/>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7EADBFC-6F31-44DE-AA56-60BCBD365DB4}" type="datetime1">
              <a:rPr lang="en-US" smtClean="0"/>
              <a:pPr/>
              <a:t>3/21/2019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81FCDE-5130-43FB-B76B-4CAEBD91CE73}" type="slidenum">
              <a:rPr lang="en-US" smtClean="0"/>
              <a:pPr/>
              <a:t>‹#›</a:t>
            </a:fld>
            <a:endParaRPr lang="en-US"/>
          </a:p>
        </p:txBody>
      </p:sp>
    </p:spTree>
    <p:extLst>
      <p:ext uri="{BB962C8B-B14F-4D97-AF65-F5344CB8AC3E}">
        <p14:creationId xmlns:p14="http://schemas.microsoft.com/office/powerpoint/2010/main" xmlns="" val="2611672952"/>
      </p:ext>
    </p:extLst>
  </p:cSld>
  <p:clrMapOvr>
    <a:masterClrMapping/>
  </p:clrMapOvr>
  <mc:AlternateContent xmlns:mc="http://schemas.openxmlformats.org/markup-compatibility/2006">
    <mc:Choice xmlns:p14="http://schemas.microsoft.com/office/powerpoint/2010/main" xmlns="" Requires="p14">
      <p:transition spd="slow">
        <p14:prism isContent="1"/>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24E6F3-7157-41FD-BB83-F3D7D051B079}" type="datetime1">
              <a:rPr lang="en-US" smtClean="0"/>
              <a:pPr/>
              <a:t>3/21/2019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81FCDE-5130-43FB-B76B-4CAEBD91CE73}" type="slidenum">
              <a:rPr lang="en-US" smtClean="0"/>
              <a:pPr/>
              <a:t>‹#›</a:t>
            </a:fld>
            <a:endParaRPr lang="en-US"/>
          </a:p>
        </p:txBody>
      </p:sp>
    </p:spTree>
    <p:extLst>
      <p:ext uri="{BB962C8B-B14F-4D97-AF65-F5344CB8AC3E}">
        <p14:creationId xmlns:p14="http://schemas.microsoft.com/office/powerpoint/2010/main" xmlns="" val="3548389951"/>
      </p:ext>
    </p:extLst>
  </p:cSld>
  <p:clrMapOvr>
    <a:masterClrMapping/>
  </p:clrMapOvr>
  <mc:AlternateContent xmlns:mc="http://schemas.openxmlformats.org/markup-compatibility/2006">
    <mc:Choice xmlns:p14="http://schemas.microsoft.com/office/powerpoint/2010/main" xmlns="" Requires="p14">
      <p:transition spd="slow">
        <p14:prism isContent="1"/>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194F17-BDAF-4C20-9334-67371770351B}" type="datetime1">
              <a:rPr lang="en-US" smtClean="0"/>
              <a:pPr/>
              <a:t>3/21/2019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81FCDE-5130-43FB-B76B-4CAEBD91CE73}" type="slidenum">
              <a:rPr lang="en-US" smtClean="0"/>
              <a:pPr/>
              <a:t>‹#›</a:t>
            </a:fld>
            <a:endParaRPr lang="en-US"/>
          </a:p>
        </p:txBody>
      </p:sp>
    </p:spTree>
    <p:extLst>
      <p:ext uri="{BB962C8B-B14F-4D97-AF65-F5344CB8AC3E}">
        <p14:creationId xmlns:p14="http://schemas.microsoft.com/office/powerpoint/2010/main" xmlns="" val="1161558754"/>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mc:AlternateContent xmlns:mc="http://schemas.openxmlformats.org/markup-compatibility/2006">
    <mc:Choice xmlns:p14="http://schemas.microsoft.com/office/powerpoint/2010/main" xmlns="" Requires="p14">
      <p:transition spd="slow">
        <p14:prism isContent="1"/>
      </p:transition>
    </mc:Choice>
    <mc:Fallback>
      <p:transition spd="slow">
        <p:fade/>
      </p:transition>
    </mc:Fallback>
  </mc:AlternateConten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365759" y="980501"/>
            <a:ext cx="11471565" cy="1739347"/>
          </a:xfrm>
        </p:spPr>
        <p:txBody>
          <a:bodyPr/>
          <a:lstStyle/>
          <a:p>
            <a:r>
              <a:rPr lang="en-US" b="1" dirty="0" smtClean="0">
                <a:solidFill>
                  <a:srgbClr val="003399"/>
                </a:solidFill>
                <a:latin typeface="Bookman Old Style" panose="02050604050505020204" pitchFamily="18" charset="0"/>
              </a:rPr>
              <a:t>SECRETARIAL PRACTICES</a:t>
            </a:r>
            <a:endParaRPr lang="en-US" b="1" dirty="0">
              <a:solidFill>
                <a:srgbClr val="003399"/>
              </a:solidFill>
              <a:latin typeface="Bookman Old Style" panose="02050604050505020204" pitchFamily="18" charset="0"/>
            </a:endParaRPr>
          </a:p>
        </p:txBody>
      </p:sp>
      <p:sp>
        <p:nvSpPr>
          <p:cNvPr id="5" name="Subtitle 4"/>
          <p:cNvSpPr>
            <a:spLocks noGrp="1"/>
          </p:cNvSpPr>
          <p:nvPr>
            <p:ph type="subTitle" idx="1"/>
          </p:nvPr>
        </p:nvSpPr>
        <p:spPr>
          <a:xfrm>
            <a:off x="1524000" y="4229100"/>
            <a:ext cx="9144000" cy="2085974"/>
          </a:xfrm>
        </p:spPr>
        <p:txBody>
          <a:bodyPr>
            <a:normAutofit fontScale="85000" lnSpcReduction="20000"/>
          </a:bodyPr>
          <a:lstStyle/>
          <a:p>
            <a:r>
              <a:rPr lang="en-US" sz="3200" dirty="0" smtClean="0">
                <a:latin typeface="Bookman Old Style" panose="02050604050505020204" pitchFamily="18" charset="0"/>
              </a:rPr>
              <a:t>Mr. VINOTH KUMAR. J</a:t>
            </a:r>
          </a:p>
          <a:p>
            <a:r>
              <a:rPr lang="en-US" sz="3200" dirty="0" smtClean="0">
                <a:latin typeface="Bookman Old Style" panose="02050604050505020204" pitchFamily="18" charset="0"/>
              </a:rPr>
              <a:t>Assistant Professor,</a:t>
            </a:r>
          </a:p>
          <a:p>
            <a:r>
              <a:rPr lang="en-US" sz="3200" dirty="0" smtClean="0">
                <a:latin typeface="Bookman Old Style" panose="02050604050505020204" pitchFamily="18" charset="0"/>
              </a:rPr>
              <a:t>Department of Commerce,</a:t>
            </a:r>
          </a:p>
          <a:p>
            <a:r>
              <a:rPr lang="en-US" sz="3200" dirty="0" smtClean="0">
                <a:latin typeface="Bookman Old Style" panose="02050604050505020204" pitchFamily="18" charset="0"/>
              </a:rPr>
              <a:t>St. Joseph’s College (Autonomous),</a:t>
            </a:r>
          </a:p>
          <a:p>
            <a:r>
              <a:rPr lang="en-US" sz="3200" dirty="0" smtClean="0">
                <a:latin typeface="Bookman Old Style" panose="02050604050505020204" pitchFamily="18" charset="0"/>
              </a:rPr>
              <a:t>Tiruchirappalli – 620 002.</a:t>
            </a:r>
            <a:endParaRPr lang="en-US" sz="3200" dirty="0">
              <a:latin typeface="Bookman Old Style" panose="02050604050505020204" pitchFamily="18" charset="0"/>
            </a:endParaRPr>
          </a:p>
        </p:txBody>
      </p:sp>
    </p:spTree>
    <p:extLst>
      <p:ext uri="{BB962C8B-B14F-4D97-AF65-F5344CB8AC3E}">
        <p14:creationId xmlns:p14="http://schemas.microsoft.com/office/powerpoint/2010/main" xmlns="" val="2413006174"/>
      </p:ext>
    </p:extLst>
  </p:cSld>
  <p:clrMapOvr>
    <a:masterClrMapping/>
  </p:clrMapOvr>
  <mc:AlternateContent xmlns:mc="http://schemas.openxmlformats.org/markup-compatibility/2006">
    <mc:Choice xmlns:p14="http://schemas.microsoft.com/office/powerpoint/2010/main" xmlns="" Requires="p14">
      <p:transition spd="slow" advClick="0" advTm="10000">
        <p14:prism isContent="1"/>
      </p:transition>
    </mc:Choice>
    <mc:Fallback>
      <p:transition spd="slow" advClick="0" advTm="10000">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3399"/>
                </a:solidFill>
                <a:latin typeface="Bookman Old Style" panose="02050604050505020204" pitchFamily="18" charset="0"/>
              </a:rPr>
              <a:t>5. PERPETUAL EXISTENCE</a:t>
            </a:r>
          </a:p>
        </p:txBody>
      </p:sp>
      <p:sp>
        <p:nvSpPr>
          <p:cNvPr id="3" name="Content Placeholder 2"/>
          <p:cNvSpPr>
            <a:spLocks noGrp="1"/>
          </p:cNvSpPr>
          <p:nvPr>
            <p:ph idx="1"/>
          </p:nvPr>
        </p:nvSpPr>
        <p:spPr/>
        <p:txBody>
          <a:bodyPr>
            <a:normAutofit/>
          </a:bodyPr>
          <a:lstStyle/>
          <a:p>
            <a:pPr marL="0" indent="0" algn="just">
              <a:buNone/>
            </a:pPr>
            <a:r>
              <a:rPr lang="en-US" sz="3200" dirty="0" smtClean="0">
                <a:latin typeface="Bookman Old Style" panose="02050604050505020204" pitchFamily="18" charset="0"/>
              </a:rPr>
              <a:t>A company is independent of the lives of its members. Hence the death, insolvency or retirement of its members leaves the company unaffected.</a:t>
            </a:r>
          </a:p>
          <a:p>
            <a:pPr marL="0" indent="0" algn="just">
              <a:buNone/>
            </a:pPr>
            <a:r>
              <a:rPr lang="en-US" sz="3200" dirty="0" smtClean="0">
                <a:latin typeface="Bookman Old Style" panose="02050604050505020204" pitchFamily="18" charset="0"/>
              </a:rPr>
              <a:t>As Lord Gower said, </a:t>
            </a:r>
            <a:r>
              <a:rPr lang="en-US" sz="3200" dirty="0" smtClean="0">
                <a:solidFill>
                  <a:srgbClr val="0070C0"/>
                </a:solidFill>
                <a:latin typeface="Bookman Old Style" panose="02050604050505020204" pitchFamily="18" charset="0"/>
              </a:rPr>
              <a:t>“Members may come and go but the company can go on forever”. </a:t>
            </a:r>
            <a:endParaRPr lang="en-US" sz="3200" dirty="0">
              <a:solidFill>
                <a:srgbClr val="0070C0"/>
              </a:solidFill>
              <a:latin typeface="Bookman Old Style" panose="02050604050505020204" pitchFamily="18" charset="0"/>
            </a:endParaRPr>
          </a:p>
        </p:txBody>
      </p:sp>
      <p:sp>
        <p:nvSpPr>
          <p:cNvPr id="4" name="Slide Number Placeholder 3"/>
          <p:cNvSpPr>
            <a:spLocks noGrp="1"/>
          </p:cNvSpPr>
          <p:nvPr>
            <p:ph type="sldNum" sz="quarter" idx="12"/>
          </p:nvPr>
        </p:nvSpPr>
        <p:spPr/>
        <p:txBody>
          <a:bodyPr/>
          <a:lstStyle/>
          <a:p>
            <a:fld id="{2F81FCDE-5130-43FB-B76B-4CAEBD91CE73}" type="slidenum">
              <a:rPr lang="en-US" smtClean="0"/>
              <a:pPr/>
              <a:t>10</a:t>
            </a:fld>
            <a:endParaRPr lang="en-US"/>
          </a:p>
        </p:txBody>
      </p:sp>
    </p:spTree>
    <p:extLst>
      <p:ext uri="{BB962C8B-B14F-4D97-AF65-F5344CB8AC3E}">
        <p14:creationId xmlns:p14="http://schemas.microsoft.com/office/powerpoint/2010/main" xmlns="" val="1532710738"/>
      </p:ext>
    </p:extLst>
  </p:cSld>
  <p:clrMapOvr>
    <a:masterClrMapping/>
  </p:clrMapOvr>
  <mc:AlternateContent xmlns:mc="http://schemas.openxmlformats.org/markup-compatibility/2006">
    <mc:Choice xmlns:p14="http://schemas.microsoft.com/office/powerpoint/2010/main" xmlns="" Requires="p14">
      <p:transition spd="slow" advTm="5000">
        <p14:prism isContent="1"/>
      </p:transition>
    </mc:Choice>
    <mc:Fallback>
      <p:transition spd="slow" advTm="5000">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41161"/>
          </a:xfrm>
        </p:spPr>
        <p:txBody>
          <a:bodyPr/>
          <a:lstStyle/>
          <a:p>
            <a:r>
              <a:rPr lang="en-US" b="1" dirty="0">
                <a:solidFill>
                  <a:srgbClr val="003399"/>
                </a:solidFill>
                <a:latin typeface="Bookman Old Style" panose="02050604050505020204" pitchFamily="18" charset="0"/>
              </a:rPr>
              <a:t>6</a:t>
            </a:r>
            <a:r>
              <a:rPr lang="en-US" b="1" dirty="0" smtClean="0">
                <a:solidFill>
                  <a:srgbClr val="003399"/>
                </a:solidFill>
                <a:latin typeface="Bookman Old Style" panose="02050604050505020204" pitchFamily="18" charset="0"/>
              </a:rPr>
              <a:t>. COMMON SEAL</a:t>
            </a:r>
          </a:p>
        </p:txBody>
      </p:sp>
      <p:sp>
        <p:nvSpPr>
          <p:cNvPr id="3" name="Content Placeholder 2"/>
          <p:cNvSpPr>
            <a:spLocks noGrp="1"/>
          </p:cNvSpPr>
          <p:nvPr>
            <p:ph idx="1"/>
          </p:nvPr>
        </p:nvSpPr>
        <p:spPr/>
        <p:txBody>
          <a:bodyPr>
            <a:normAutofit lnSpcReduction="10000"/>
          </a:bodyPr>
          <a:lstStyle/>
          <a:p>
            <a:pPr marL="0" indent="0" algn="just">
              <a:buNone/>
            </a:pPr>
            <a:r>
              <a:rPr lang="en-US" sz="3200" dirty="0" smtClean="0">
                <a:latin typeface="Bookman Old Style" panose="02050604050505020204" pitchFamily="18" charset="0"/>
              </a:rPr>
              <a:t>A company is working through its directors, officers and other employees.</a:t>
            </a:r>
          </a:p>
          <a:p>
            <a:pPr marL="0" indent="0" algn="just">
              <a:buNone/>
            </a:pPr>
            <a:r>
              <a:rPr lang="en-US" sz="3200" dirty="0" smtClean="0">
                <a:solidFill>
                  <a:srgbClr val="0070C0"/>
                </a:solidFill>
                <a:latin typeface="Bookman Old Style" panose="02050604050505020204" pitchFamily="18" charset="0"/>
              </a:rPr>
              <a:t>Common Seal is the official signature of a company.</a:t>
            </a:r>
          </a:p>
          <a:p>
            <a:pPr marL="0" indent="0" algn="just">
              <a:buNone/>
            </a:pPr>
            <a:r>
              <a:rPr lang="en-US" sz="3200" dirty="0" smtClean="0">
                <a:latin typeface="Bookman Old Style" panose="02050604050505020204" pitchFamily="18" charset="0"/>
              </a:rPr>
              <a:t>A common seal is required to be affixed on the following documents.</a:t>
            </a:r>
          </a:p>
          <a:p>
            <a:pPr marL="685800" indent="-457200" algn="just">
              <a:buFont typeface="Wingdings" panose="05000000000000000000" pitchFamily="2" charset="2"/>
              <a:buChar char="q"/>
            </a:pPr>
            <a:r>
              <a:rPr lang="en-US" sz="3200" dirty="0" smtClean="0">
                <a:latin typeface="Bookman Old Style" panose="02050604050505020204" pitchFamily="18" charset="0"/>
              </a:rPr>
              <a:t>Power of Attorney </a:t>
            </a:r>
          </a:p>
          <a:p>
            <a:pPr marL="685800" indent="-457200" algn="just">
              <a:buFont typeface="Wingdings" panose="05000000000000000000" pitchFamily="2" charset="2"/>
              <a:buChar char="q"/>
            </a:pPr>
            <a:r>
              <a:rPr lang="en-US" sz="3200" dirty="0" smtClean="0">
                <a:latin typeface="Bookman Old Style" panose="02050604050505020204" pitchFamily="18" charset="0"/>
              </a:rPr>
              <a:t>Share Certificate</a:t>
            </a:r>
          </a:p>
          <a:p>
            <a:pPr marL="685800" indent="-457200" algn="just">
              <a:buFont typeface="Wingdings" panose="05000000000000000000" pitchFamily="2" charset="2"/>
              <a:buChar char="q"/>
              <a:tabLst>
                <a:tab pos="855663" algn="l"/>
              </a:tabLst>
            </a:pPr>
            <a:r>
              <a:rPr lang="en-US" sz="3200" dirty="0" smtClean="0">
                <a:latin typeface="Bookman Old Style" panose="02050604050505020204" pitchFamily="18" charset="0"/>
              </a:rPr>
              <a:t>Share Warrant</a:t>
            </a:r>
            <a:endParaRPr lang="en-US" sz="3200" dirty="0">
              <a:latin typeface="Bookman Old Style" panose="02050604050505020204" pitchFamily="18" charset="0"/>
            </a:endParaRPr>
          </a:p>
        </p:txBody>
      </p:sp>
      <p:sp>
        <p:nvSpPr>
          <p:cNvPr id="4" name="Slide Number Placeholder 3"/>
          <p:cNvSpPr>
            <a:spLocks noGrp="1"/>
          </p:cNvSpPr>
          <p:nvPr>
            <p:ph type="sldNum" sz="quarter" idx="12"/>
          </p:nvPr>
        </p:nvSpPr>
        <p:spPr/>
        <p:txBody>
          <a:bodyPr/>
          <a:lstStyle/>
          <a:p>
            <a:fld id="{2F81FCDE-5130-43FB-B76B-4CAEBD91CE73}" type="slidenum">
              <a:rPr lang="en-US" smtClean="0"/>
              <a:pPr/>
              <a:t>11</a:t>
            </a:fld>
            <a:endParaRPr lang="en-US"/>
          </a:p>
        </p:txBody>
      </p:sp>
    </p:spTree>
    <p:extLst>
      <p:ext uri="{BB962C8B-B14F-4D97-AF65-F5344CB8AC3E}">
        <p14:creationId xmlns:p14="http://schemas.microsoft.com/office/powerpoint/2010/main" xmlns="" val="1671523937"/>
      </p:ext>
    </p:extLst>
  </p:cSld>
  <p:clrMapOvr>
    <a:masterClrMapping/>
  </p:clrMapOvr>
  <mc:AlternateContent xmlns:mc="http://schemas.openxmlformats.org/markup-compatibility/2006">
    <mc:Choice xmlns:p14="http://schemas.microsoft.com/office/powerpoint/2010/main" xmlns="" Requires="p14">
      <p:transition spd="slow" advTm="5000">
        <p14:prism isContent="1"/>
      </p:transition>
    </mc:Choice>
    <mc:Fallback>
      <p:transition spd="slow" advTm="5000">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41161"/>
          </a:xfrm>
        </p:spPr>
        <p:txBody>
          <a:bodyPr/>
          <a:lstStyle/>
          <a:p>
            <a:r>
              <a:rPr lang="en-US" b="1" dirty="0" smtClean="0">
                <a:solidFill>
                  <a:srgbClr val="003399"/>
                </a:solidFill>
                <a:latin typeface="Bookman Old Style" panose="02050604050505020204" pitchFamily="18" charset="0"/>
              </a:rPr>
              <a:t>7. CAPACITY TO SUE</a:t>
            </a:r>
          </a:p>
        </p:txBody>
      </p:sp>
      <p:sp>
        <p:nvSpPr>
          <p:cNvPr id="3" name="Content Placeholder 2"/>
          <p:cNvSpPr>
            <a:spLocks noGrp="1"/>
          </p:cNvSpPr>
          <p:nvPr>
            <p:ph idx="1"/>
          </p:nvPr>
        </p:nvSpPr>
        <p:spPr/>
        <p:txBody>
          <a:bodyPr>
            <a:normAutofit/>
          </a:bodyPr>
          <a:lstStyle/>
          <a:p>
            <a:pPr marL="0" indent="0" algn="just">
              <a:buNone/>
            </a:pPr>
            <a:r>
              <a:rPr lang="en-US" sz="3200" dirty="0" smtClean="0">
                <a:latin typeface="Bookman Old Style" panose="02050604050505020204" pitchFamily="18" charset="0"/>
              </a:rPr>
              <a:t>A company can sue and be sued in its name. Any legal proceeding against the company are to be instituted in its own name. A company may bring an action against anyone in its own name. </a:t>
            </a:r>
            <a:endParaRPr lang="en-US" sz="3200" dirty="0">
              <a:latin typeface="Bookman Old Style" panose="02050604050505020204" pitchFamily="18" charset="0"/>
            </a:endParaRPr>
          </a:p>
        </p:txBody>
      </p:sp>
      <p:sp>
        <p:nvSpPr>
          <p:cNvPr id="4" name="Slide Number Placeholder 3"/>
          <p:cNvSpPr>
            <a:spLocks noGrp="1"/>
          </p:cNvSpPr>
          <p:nvPr>
            <p:ph type="sldNum" sz="quarter" idx="12"/>
          </p:nvPr>
        </p:nvSpPr>
        <p:spPr/>
        <p:txBody>
          <a:bodyPr/>
          <a:lstStyle/>
          <a:p>
            <a:fld id="{2F81FCDE-5130-43FB-B76B-4CAEBD91CE73}" type="slidenum">
              <a:rPr lang="en-US" smtClean="0"/>
              <a:pPr/>
              <a:t>12</a:t>
            </a:fld>
            <a:endParaRPr lang="en-US"/>
          </a:p>
        </p:txBody>
      </p:sp>
    </p:spTree>
    <p:extLst>
      <p:ext uri="{BB962C8B-B14F-4D97-AF65-F5344CB8AC3E}">
        <p14:creationId xmlns:p14="http://schemas.microsoft.com/office/powerpoint/2010/main" xmlns="" val="2727953197"/>
      </p:ext>
    </p:extLst>
  </p:cSld>
  <p:clrMapOvr>
    <a:masterClrMapping/>
  </p:clrMapOvr>
  <mc:AlternateContent xmlns:mc="http://schemas.openxmlformats.org/markup-compatibility/2006">
    <mc:Choice xmlns:p14="http://schemas.microsoft.com/office/powerpoint/2010/main" xmlns="" Requires="p14">
      <p:transition spd="slow" advTm="5000">
        <p14:prism isContent="1"/>
      </p:transition>
    </mc:Choice>
    <mc:Fallback>
      <p:transition spd="slow" advTm="5000">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838200" y="2722563"/>
            <a:ext cx="10515600" cy="1325563"/>
          </a:xfrm>
        </p:spPr>
        <p:txBody>
          <a:bodyPr>
            <a:normAutofit/>
          </a:bodyPr>
          <a:lstStyle/>
          <a:p>
            <a:pPr algn="ctr"/>
            <a:r>
              <a:rPr lang="en-US" sz="6000" dirty="0" smtClean="0">
                <a:latin typeface="Book Antiqua" panose="02040602050305030304" pitchFamily="18" charset="0"/>
              </a:rPr>
              <a:t>Thank You</a:t>
            </a:r>
            <a:endParaRPr lang="en-US" sz="6000" dirty="0">
              <a:latin typeface="Book Antiqua" panose="02040602050305030304" pitchFamily="18" charset="0"/>
            </a:endParaRPr>
          </a:p>
        </p:txBody>
      </p:sp>
      <p:sp>
        <p:nvSpPr>
          <p:cNvPr id="4" name="Slide Number Placeholder 3"/>
          <p:cNvSpPr>
            <a:spLocks noGrp="1"/>
          </p:cNvSpPr>
          <p:nvPr>
            <p:ph type="sldNum" sz="quarter" idx="12"/>
          </p:nvPr>
        </p:nvSpPr>
        <p:spPr/>
        <p:txBody>
          <a:bodyPr/>
          <a:lstStyle/>
          <a:p>
            <a:fld id="{2F81FCDE-5130-43FB-B76B-4CAEBD91CE73}" type="slidenum">
              <a:rPr lang="en-US" smtClean="0"/>
              <a:pPr/>
              <a:t>13</a:t>
            </a:fld>
            <a:endParaRPr lang="en-US"/>
          </a:p>
        </p:txBody>
      </p:sp>
    </p:spTree>
    <p:extLst>
      <p:ext uri="{BB962C8B-B14F-4D97-AF65-F5344CB8AC3E}">
        <p14:creationId xmlns:p14="http://schemas.microsoft.com/office/powerpoint/2010/main" xmlns="" val="2117269645"/>
      </p:ext>
    </p:extLst>
  </p:cSld>
  <p:clrMapOvr>
    <a:masterClrMapping/>
  </p:clrMapOvr>
  <mc:AlternateContent xmlns:mc="http://schemas.openxmlformats.org/markup-compatibility/2006">
    <mc:Choice xmlns:p14="http://schemas.microsoft.com/office/powerpoint/2010/main" xmlns="" Requires="p14">
      <p:transition spd="slow">
        <p14:prism isContent="1"/>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b="1" dirty="0" smtClean="0">
                <a:solidFill>
                  <a:srgbClr val="003399"/>
                </a:solidFill>
                <a:latin typeface="Bookman Old Style" panose="02050604050505020204" pitchFamily="18" charset="0"/>
              </a:rPr>
              <a:t>COMPANY - MEANING</a:t>
            </a:r>
            <a:endParaRPr lang="en-US" b="1" dirty="0">
              <a:solidFill>
                <a:srgbClr val="003399"/>
              </a:solidFill>
              <a:latin typeface="Bookman Old Style" panose="02050604050505020204" pitchFamily="18" charset="0"/>
            </a:endParaRPr>
          </a:p>
        </p:txBody>
      </p:sp>
      <p:sp>
        <p:nvSpPr>
          <p:cNvPr id="5" name="Subtitle 4"/>
          <p:cNvSpPr>
            <a:spLocks noGrp="1"/>
          </p:cNvSpPr>
          <p:nvPr>
            <p:ph idx="1"/>
          </p:nvPr>
        </p:nvSpPr>
        <p:spPr/>
        <p:txBody>
          <a:bodyPr>
            <a:normAutofit/>
          </a:bodyPr>
          <a:lstStyle/>
          <a:p>
            <a:pPr marL="0" indent="0" algn="just">
              <a:buNone/>
            </a:pPr>
            <a:r>
              <a:rPr lang="en-US" sz="3200" dirty="0">
                <a:latin typeface="Bookman Old Style" panose="02050604050505020204" pitchFamily="18" charset="0"/>
              </a:rPr>
              <a:t>The word ‘Company’ has been derived from the </a:t>
            </a:r>
            <a:r>
              <a:rPr lang="en-US" sz="3200" dirty="0">
                <a:solidFill>
                  <a:srgbClr val="0070C0"/>
                </a:solidFill>
                <a:latin typeface="Bookman Old Style" panose="02050604050505020204" pitchFamily="18" charset="0"/>
              </a:rPr>
              <a:t>Latin</a:t>
            </a:r>
            <a:r>
              <a:rPr lang="en-US" sz="3200" dirty="0">
                <a:latin typeface="Bookman Old Style" panose="02050604050505020204" pitchFamily="18" charset="0"/>
              </a:rPr>
              <a:t> word made from two words i.e. </a:t>
            </a:r>
            <a:r>
              <a:rPr lang="en-US" sz="3200" dirty="0">
                <a:solidFill>
                  <a:srgbClr val="0070C0"/>
                </a:solidFill>
                <a:latin typeface="Bookman Old Style" panose="02050604050505020204" pitchFamily="18" charset="0"/>
              </a:rPr>
              <a:t>Com</a:t>
            </a:r>
            <a:r>
              <a:rPr lang="en-US" sz="3200" dirty="0">
                <a:latin typeface="Bookman Old Style" panose="02050604050505020204" pitchFamily="18" charset="0"/>
              </a:rPr>
              <a:t> and </a:t>
            </a:r>
            <a:r>
              <a:rPr lang="en-US" sz="3200" dirty="0" err="1">
                <a:solidFill>
                  <a:srgbClr val="0070C0"/>
                </a:solidFill>
                <a:latin typeface="Bookman Old Style" panose="02050604050505020204" pitchFamily="18" charset="0"/>
              </a:rPr>
              <a:t>panies</a:t>
            </a:r>
            <a:r>
              <a:rPr lang="en-US" sz="3200" dirty="0">
                <a:latin typeface="Bookman Old Style" panose="02050604050505020204" pitchFamily="18" charset="0"/>
              </a:rPr>
              <a:t>. The word ‘com’ in Latin means ‘with or together’ and the word ‘</a:t>
            </a:r>
            <a:r>
              <a:rPr lang="en-US" sz="3200" dirty="0" err="1">
                <a:latin typeface="Bookman Old Style" panose="02050604050505020204" pitchFamily="18" charset="0"/>
              </a:rPr>
              <a:t>panies</a:t>
            </a:r>
            <a:r>
              <a:rPr lang="en-US" sz="3200" dirty="0">
                <a:latin typeface="Bookman Old Style" panose="02050604050505020204" pitchFamily="18" charset="0"/>
              </a:rPr>
              <a:t>’ in Latin means ‘bread’. Hence, a company meant an association of persons who took their meal together.</a:t>
            </a:r>
          </a:p>
        </p:txBody>
      </p:sp>
      <p:sp>
        <p:nvSpPr>
          <p:cNvPr id="2" name="Slide Number Placeholder 1"/>
          <p:cNvSpPr>
            <a:spLocks noGrp="1"/>
          </p:cNvSpPr>
          <p:nvPr>
            <p:ph type="sldNum" sz="quarter" idx="12"/>
          </p:nvPr>
        </p:nvSpPr>
        <p:spPr/>
        <p:txBody>
          <a:bodyPr/>
          <a:lstStyle/>
          <a:p>
            <a:fld id="{2F81FCDE-5130-43FB-B76B-4CAEBD91CE73}" type="slidenum">
              <a:rPr lang="en-US" smtClean="0"/>
              <a:pPr/>
              <a:t>2</a:t>
            </a:fld>
            <a:endParaRPr lang="en-US"/>
          </a:p>
        </p:txBody>
      </p:sp>
    </p:spTree>
    <p:extLst>
      <p:ext uri="{BB962C8B-B14F-4D97-AF65-F5344CB8AC3E}">
        <p14:creationId xmlns:p14="http://schemas.microsoft.com/office/powerpoint/2010/main" xmlns="" val="1121077616"/>
      </p:ext>
    </p:extLst>
  </p:cSld>
  <p:clrMapOvr>
    <a:masterClrMapping/>
  </p:clrMapOvr>
  <mc:AlternateContent xmlns:mc="http://schemas.openxmlformats.org/markup-compatibility/2006">
    <mc:Choice xmlns:p14="http://schemas.microsoft.com/office/powerpoint/2010/main" xmlns="" Requires="p14">
      <p:transition spd="slow" advTm="5000">
        <p14:prism isContent="1"/>
      </p:transition>
    </mc:Choice>
    <mc:Fallback>
      <p:transition spd="slow" advTm="5000">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b="1" dirty="0" smtClean="0">
                <a:solidFill>
                  <a:srgbClr val="003399"/>
                </a:solidFill>
                <a:latin typeface="Bookman Old Style" panose="02050604050505020204" pitchFamily="18" charset="0"/>
              </a:rPr>
              <a:t>COMPANY - MEANING</a:t>
            </a:r>
            <a:endParaRPr lang="en-US" b="1" dirty="0">
              <a:solidFill>
                <a:srgbClr val="003399"/>
              </a:solidFill>
              <a:latin typeface="Bookman Old Style" panose="02050604050505020204" pitchFamily="18" charset="0"/>
            </a:endParaRPr>
          </a:p>
        </p:txBody>
      </p:sp>
      <p:sp>
        <p:nvSpPr>
          <p:cNvPr id="5" name="Subtitle 4"/>
          <p:cNvSpPr>
            <a:spLocks noGrp="1"/>
          </p:cNvSpPr>
          <p:nvPr>
            <p:ph idx="1"/>
          </p:nvPr>
        </p:nvSpPr>
        <p:spPr/>
        <p:txBody>
          <a:bodyPr>
            <a:normAutofit/>
          </a:bodyPr>
          <a:lstStyle/>
          <a:p>
            <a:pPr marL="0" indent="0" algn="just">
              <a:buNone/>
            </a:pPr>
            <a:r>
              <a:rPr lang="en-US" sz="3200" dirty="0" smtClean="0">
                <a:latin typeface="Bookman Old Style" panose="02050604050505020204" pitchFamily="18" charset="0"/>
              </a:rPr>
              <a:t>In legal sense, a company is an association of both natural and artificial persons incorporated under the existing Law of a country. </a:t>
            </a:r>
          </a:p>
          <a:p>
            <a:pPr marL="0" indent="0" algn="just">
              <a:buNone/>
            </a:pPr>
            <a:r>
              <a:rPr lang="en-US" sz="3200" dirty="0" smtClean="0">
                <a:latin typeface="Bookman Old Style" panose="02050604050505020204" pitchFamily="18" charset="0"/>
              </a:rPr>
              <a:t>In simple words, </a:t>
            </a:r>
            <a:r>
              <a:rPr lang="en-US" sz="3200" dirty="0" smtClean="0">
                <a:solidFill>
                  <a:srgbClr val="0070C0"/>
                </a:solidFill>
                <a:latin typeface="Bookman Old Style" panose="02050604050505020204" pitchFamily="18" charset="0"/>
              </a:rPr>
              <a:t>it is an artificial person created by Law.</a:t>
            </a:r>
          </a:p>
          <a:p>
            <a:pPr marL="0" indent="0" algn="just">
              <a:buNone/>
            </a:pPr>
            <a:endParaRPr lang="en-US" sz="3200" dirty="0">
              <a:latin typeface="Bookman Old Style" panose="02050604050505020204" pitchFamily="18" charset="0"/>
            </a:endParaRPr>
          </a:p>
        </p:txBody>
      </p:sp>
      <p:sp>
        <p:nvSpPr>
          <p:cNvPr id="2" name="Slide Number Placeholder 1"/>
          <p:cNvSpPr>
            <a:spLocks noGrp="1"/>
          </p:cNvSpPr>
          <p:nvPr>
            <p:ph type="sldNum" sz="quarter" idx="12"/>
          </p:nvPr>
        </p:nvSpPr>
        <p:spPr/>
        <p:txBody>
          <a:bodyPr/>
          <a:lstStyle/>
          <a:p>
            <a:fld id="{2F81FCDE-5130-43FB-B76B-4CAEBD91CE73}" type="slidenum">
              <a:rPr lang="en-US" smtClean="0"/>
              <a:pPr/>
              <a:t>3</a:t>
            </a:fld>
            <a:endParaRPr lang="en-US"/>
          </a:p>
        </p:txBody>
      </p:sp>
    </p:spTree>
    <p:extLst>
      <p:ext uri="{BB962C8B-B14F-4D97-AF65-F5344CB8AC3E}">
        <p14:creationId xmlns:p14="http://schemas.microsoft.com/office/powerpoint/2010/main" xmlns="" val="3625048163"/>
      </p:ext>
    </p:extLst>
  </p:cSld>
  <p:clrMapOvr>
    <a:masterClrMapping/>
  </p:clrMapOvr>
  <mc:AlternateContent xmlns:mc="http://schemas.openxmlformats.org/markup-compatibility/2006">
    <mc:Choice xmlns:p14="http://schemas.microsoft.com/office/powerpoint/2010/main" xmlns="" Requires="p14">
      <p:transition spd="slow" advTm="5000">
        <p14:prism isContent="1"/>
      </p:transition>
    </mc:Choice>
    <mc:Fallback>
      <p:transition spd="slow" advTm="5000">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107941"/>
            <a:ext cx="10515600" cy="1325563"/>
          </a:xfrm>
        </p:spPr>
        <p:txBody>
          <a:bodyPr/>
          <a:lstStyle/>
          <a:p>
            <a:r>
              <a:rPr lang="en-US" b="1" dirty="0" smtClean="0">
                <a:solidFill>
                  <a:srgbClr val="003399"/>
                </a:solidFill>
                <a:latin typeface="Bookman Old Style" panose="02050604050505020204" pitchFamily="18" charset="0"/>
              </a:rPr>
              <a:t>COMPANY - DEFINITION</a:t>
            </a:r>
            <a:endParaRPr lang="en-US" b="1" dirty="0">
              <a:solidFill>
                <a:srgbClr val="003399"/>
              </a:solidFill>
              <a:latin typeface="Bookman Old Style" panose="02050604050505020204" pitchFamily="18" charset="0"/>
            </a:endParaRPr>
          </a:p>
        </p:txBody>
      </p:sp>
      <p:sp>
        <p:nvSpPr>
          <p:cNvPr id="5" name="Subtitle 4"/>
          <p:cNvSpPr>
            <a:spLocks noGrp="1"/>
          </p:cNvSpPr>
          <p:nvPr>
            <p:ph idx="1"/>
          </p:nvPr>
        </p:nvSpPr>
        <p:spPr>
          <a:xfrm>
            <a:off x="838200" y="1433504"/>
            <a:ext cx="10515600" cy="5238759"/>
          </a:xfrm>
        </p:spPr>
        <p:txBody>
          <a:bodyPr>
            <a:noAutofit/>
          </a:bodyPr>
          <a:lstStyle/>
          <a:p>
            <a:pPr marL="0" indent="0" algn="just">
              <a:buNone/>
            </a:pPr>
            <a:r>
              <a:rPr lang="en-US" sz="3200" dirty="0" smtClean="0">
                <a:solidFill>
                  <a:srgbClr val="C00000"/>
                </a:solidFill>
                <a:latin typeface="Bookman Old Style" panose="02050604050505020204" pitchFamily="18" charset="0"/>
              </a:rPr>
              <a:t>Lord Justice Lindley, </a:t>
            </a:r>
            <a:r>
              <a:rPr lang="en-US" sz="3200" dirty="0" smtClean="0">
                <a:latin typeface="Bookman Old Style" panose="02050604050505020204" pitchFamily="18" charset="0"/>
              </a:rPr>
              <a:t>“A company is meant an association of many persons who contribute money or money’s worth to a common stock and employ it in some trade or business, and who share the profit and loss (as the case may be) arising there from. The common stock contributed is denoted in money and is the capital of the company. The persons who contribute it, or to whom it belongs, are members. The proportion of capital to which each member is entitled is his share. Shares are always transferable although the right to transfer them is often more or less restricted”.</a:t>
            </a:r>
            <a:endParaRPr lang="en-US" sz="3200" dirty="0">
              <a:latin typeface="Bookman Old Style" panose="02050604050505020204" pitchFamily="18" charset="0"/>
            </a:endParaRPr>
          </a:p>
        </p:txBody>
      </p:sp>
      <p:sp>
        <p:nvSpPr>
          <p:cNvPr id="2" name="Slide Number Placeholder 1"/>
          <p:cNvSpPr>
            <a:spLocks noGrp="1"/>
          </p:cNvSpPr>
          <p:nvPr>
            <p:ph type="sldNum" sz="quarter" idx="12"/>
          </p:nvPr>
        </p:nvSpPr>
        <p:spPr/>
        <p:txBody>
          <a:bodyPr/>
          <a:lstStyle/>
          <a:p>
            <a:fld id="{2F81FCDE-5130-43FB-B76B-4CAEBD91CE73}" type="slidenum">
              <a:rPr lang="en-US" smtClean="0"/>
              <a:pPr/>
              <a:t>4</a:t>
            </a:fld>
            <a:endParaRPr lang="en-US"/>
          </a:p>
        </p:txBody>
      </p:sp>
    </p:spTree>
    <p:extLst>
      <p:ext uri="{BB962C8B-B14F-4D97-AF65-F5344CB8AC3E}">
        <p14:creationId xmlns:p14="http://schemas.microsoft.com/office/powerpoint/2010/main" xmlns="" val="2038063396"/>
      </p:ext>
    </p:extLst>
  </p:cSld>
  <p:clrMapOvr>
    <a:masterClrMapping/>
  </p:clrMapOvr>
  <mc:AlternateContent xmlns:mc="http://schemas.openxmlformats.org/markup-compatibility/2006">
    <mc:Choice xmlns:p14="http://schemas.microsoft.com/office/powerpoint/2010/main" xmlns="" Requires="p14">
      <p:transition spd="slow" advTm="5000">
        <p14:prism isContent="1"/>
      </p:transition>
    </mc:Choice>
    <mc:Fallback>
      <p:transition spd="slow" advTm="5000">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838200" y="107941"/>
            <a:ext cx="10515600" cy="920759"/>
          </a:xfrm>
        </p:spPr>
        <p:txBody>
          <a:bodyPr>
            <a:normAutofit fontScale="90000"/>
          </a:bodyPr>
          <a:lstStyle/>
          <a:p>
            <a:r>
              <a:rPr lang="en-US" b="1" dirty="0" smtClean="0">
                <a:solidFill>
                  <a:srgbClr val="003399"/>
                </a:solidFill>
                <a:latin typeface="Bookman Old Style" panose="02050604050505020204" pitchFamily="18" charset="0"/>
              </a:rPr>
              <a:t>CHARACTERISTICS/FEATURES OF A COMPANY</a:t>
            </a:r>
            <a:endParaRPr lang="en-US" b="1" dirty="0">
              <a:solidFill>
                <a:srgbClr val="003399"/>
              </a:solidFill>
              <a:latin typeface="Bookman Old Style" panose="02050604050505020204" pitchFamily="18" charset="0"/>
            </a:endParaRPr>
          </a:p>
        </p:txBody>
      </p:sp>
      <p:graphicFrame>
        <p:nvGraphicFramePr>
          <p:cNvPr id="2" name="Content Placeholder 1"/>
          <p:cNvGraphicFramePr>
            <a:graphicFrameLocks noGrp="1"/>
          </p:cNvGraphicFramePr>
          <p:nvPr>
            <p:ph idx="1"/>
            <p:extLst>
              <p:ext uri="{D42A27DB-BD31-4B8C-83A1-F6EECF244321}">
                <p14:modId xmlns:p14="http://schemas.microsoft.com/office/powerpoint/2010/main" xmlns="" val="3638754162"/>
              </p:ext>
            </p:extLst>
          </p:nvPr>
        </p:nvGraphicFramePr>
        <p:xfrm>
          <a:off x="838200" y="1143000"/>
          <a:ext cx="10515600" cy="55292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p:cNvSpPr>
            <a:spLocks noGrp="1"/>
          </p:cNvSpPr>
          <p:nvPr>
            <p:ph type="sldNum" sz="quarter" idx="12"/>
          </p:nvPr>
        </p:nvSpPr>
        <p:spPr/>
        <p:txBody>
          <a:bodyPr/>
          <a:lstStyle/>
          <a:p>
            <a:fld id="{2F81FCDE-5130-43FB-B76B-4CAEBD91CE73}" type="slidenum">
              <a:rPr lang="en-US" smtClean="0"/>
              <a:pPr/>
              <a:t>5</a:t>
            </a:fld>
            <a:endParaRPr lang="en-US"/>
          </a:p>
        </p:txBody>
      </p:sp>
    </p:spTree>
    <p:extLst>
      <p:ext uri="{BB962C8B-B14F-4D97-AF65-F5344CB8AC3E}">
        <p14:creationId xmlns:p14="http://schemas.microsoft.com/office/powerpoint/2010/main" xmlns="" val="1260545125"/>
      </p:ext>
    </p:extLst>
  </p:cSld>
  <p:clrMapOvr>
    <a:masterClrMapping/>
  </p:clrMapOvr>
  <mc:AlternateContent xmlns:mc="http://schemas.openxmlformats.org/markup-compatibility/2006">
    <mc:Choice xmlns:p14="http://schemas.microsoft.com/office/powerpoint/2010/main" xmlns="" Requires="p14">
      <p:transition spd="slow" advTm="10000">
        <p14:prism isContent="1"/>
      </p:transition>
    </mc:Choice>
    <mc:Fallback>
      <p:transition spd="slow" advTm="10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graphicEl>
                                              <a:dgm id="{D8511D93-F79D-4CD7-A9C5-B0947C9E5802}"/>
                                            </p:graphicEl>
                                          </p:spTgt>
                                        </p:tgtEl>
                                        <p:attrNameLst>
                                          <p:attrName>style.visibility</p:attrName>
                                        </p:attrNameLst>
                                      </p:cBhvr>
                                      <p:to>
                                        <p:strVal val="visible"/>
                                      </p:to>
                                    </p:set>
                                    <p:animEffect transition="in" filter="circle(in)">
                                      <p:cBhvr>
                                        <p:cTn id="7" dur="2000"/>
                                        <p:tgtEl>
                                          <p:spTgt spid="2">
                                            <p:graphicEl>
                                              <a:dgm id="{D8511D93-F79D-4CD7-A9C5-B0947C9E5802}"/>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2">
                                            <p:graphicEl>
                                              <a:dgm id="{1A656FE6-FB77-40FA-B775-86B644571133}"/>
                                            </p:graphicEl>
                                          </p:spTgt>
                                        </p:tgtEl>
                                        <p:attrNameLst>
                                          <p:attrName>style.visibility</p:attrName>
                                        </p:attrNameLst>
                                      </p:cBhvr>
                                      <p:to>
                                        <p:strVal val="visible"/>
                                      </p:to>
                                    </p:set>
                                    <p:animEffect transition="in" filter="circle(in)">
                                      <p:cBhvr>
                                        <p:cTn id="12" dur="2000"/>
                                        <p:tgtEl>
                                          <p:spTgt spid="2">
                                            <p:graphicEl>
                                              <a:dgm id="{1A656FE6-FB77-40FA-B775-86B644571133}"/>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2">
                                            <p:graphicEl>
                                              <a:dgm id="{F51D2F01-6356-4B71-88EE-435FE5D3AEA5}"/>
                                            </p:graphicEl>
                                          </p:spTgt>
                                        </p:tgtEl>
                                        <p:attrNameLst>
                                          <p:attrName>style.visibility</p:attrName>
                                        </p:attrNameLst>
                                      </p:cBhvr>
                                      <p:to>
                                        <p:strVal val="visible"/>
                                      </p:to>
                                    </p:set>
                                    <p:animEffect transition="in" filter="circle(in)">
                                      <p:cBhvr>
                                        <p:cTn id="17" dur="2000"/>
                                        <p:tgtEl>
                                          <p:spTgt spid="2">
                                            <p:graphicEl>
                                              <a:dgm id="{F51D2F01-6356-4B71-88EE-435FE5D3AEA5}"/>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2">
                                            <p:graphicEl>
                                              <a:dgm id="{B517098A-322D-409A-80BD-41ABED8FD3C7}"/>
                                            </p:graphicEl>
                                          </p:spTgt>
                                        </p:tgtEl>
                                        <p:attrNameLst>
                                          <p:attrName>style.visibility</p:attrName>
                                        </p:attrNameLst>
                                      </p:cBhvr>
                                      <p:to>
                                        <p:strVal val="visible"/>
                                      </p:to>
                                    </p:set>
                                    <p:animEffect transition="in" filter="circle(in)">
                                      <p:cBhvr>
                                        <p:cTn id="22" dur="2000"/>
                                        <p:tgtEl>
                                          <p:spTgt spid="2">
                                            <p:graphicEl>
                                              <a:dgm id="{B517098A-322D-409A-80BD-41ABED8FD3C7}"/>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2">
                                            <p:graphicEl>
                                              <a:dgm id="{51009090-E18E-486C-8E61-0C782149867F}"/>
                                            </p:graphicEl>
                                          </p:spTgt>
                                        </p:tgtEl>
                                        <p:attrNameLst>
                                          <p:attrName>style.visibility</p:attrName>
                                        </p:attrNameLst>
                                      </p:cBhvr>
                                      <p:to>
                                        <p:strVal val="visible"/>
                                      </p:to>
                                    </p:set>
                                    <p:animEffect transition="in" filter="circle(in)">
                                      <p:cBhvr>
                                        <p:cTn id="27" dur="2000"/>
                                        <p:tgtEl>
                                          <p:spTgt spid="2">
                                            <p:graphicEl>
                                              <a:dgm id="{51009090-E18E-486C-8E61-0C782149867F}"/>
                                            </p:graphic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2">
                                            <p:graphicEl>
                                              <a:dgm id="{7F71B907-8A3D-49F9-B24A-0660ABD48CBC}"/>
                                            </p:graphicEl>
                                          </p:spTgt>
                                        </p:tgtEl>
                                        <p:attrNameLst>
                                          <p:attrName>style.visibility</p:attrName>
                                        </p:attrNameLst>
                                      </p:cBhvr>
                                      <p:to>
                                        <p:strVal val="visible"/>
                                      </p:to>
                                    </p:set>
                                    <p:animEffect transition="in" filter="circle(in)">
                                      <p:cBhvr>
                                        <p:cTn id="32" dur="2000"/>
                                        <p:tgtEl>
                                          <p:spTgt spid="2">
                                            <p:graphicEl>
                                              <a:dgm id="{7F71B907-8A3D-49F9-B24A-0660ABD48CBC}"/>
                                            </p:graphicEl>
                                          </p:spTgt>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grpId="0" nodeType="clickEffect">
                                  <p:stCondLst>
                                    <p:cond delay="0"/>
                                  </p:stCondLst>
                                  <p:childTnLst>
                                    <p:set>
                                      <p:cBhvr>
                                        <p:cTn id="36" dur="1" fill="hold">
                                          <p:stCondLst>
                                            <p:cond delay="0"/>
                                          </p:stCondLst>
                                        </p:cTn>
                                        <p:tgtEl>
                                          <p:spTgt spid="2">
                                            <p:graphicEl>
                                              <a:dgm id="{4D417627-D3C5-4460-800C-D6ECAE34AD3B}"/>
                                            </p:graphicEl>
                                          </p:spTgt>
                                        </p:tgtEl>
                                        <p:attrNameLst>
                                          <p:attrName>style.visibility</p:attrName>
                                        </p:attrNameLst>
                                      </p:cBhvr>
                                      <p:to>
                                        <p:strVal val="visible"/>
                                      </p:to>
                                    </p:set>
                                    <p:animEffect transition="in" filter="circle(in)">
                                      <p:cBhvr>
                                        <p:cTn id="37" dur="2000"/>
                                        <p:tgtEl>
                                          <p:spTgt spid="2">
                                            <p:graphicEl>
                                              <a:dgm id="{4D417627-D3C5-4460-800C-D6ECAE34AD3B}"/>
                                            </p:graphicEl>
                                          </p:spTgt>
                                        </p:tgtEl>
                                      </p:cBhvr>
                                    </p:animEffect>
                                  </p:childTnLst>
                                </p:cTn>
                              </p:par>
                            </p:childTnLst>
                          </p:cTn>
                        </p:par>
                      </p:childTnLst>
                    </p:cTn>
                  </p:par>
                  <p:par>
                    <p:cTn id="38" fill="hold">
                      <p:stCondLst>
                        <p:cond delay="indefinite"/>
                      </p:stCondLst>
                      <p:childTnLst>
                        <p:par>
                          <p:cTn id="39" fill="hold">
                            <p:stCondLst>
                              <p:cond delay="0"/>
                            </p:stCondLst>
                            <p:childTnLst>
                              <p:par>
                                <p:cTn id="40" presetID="6" presetClass="entr" presetSubtype="16" fill="hold" grpId="0" nodeType="clickEffect">
                                  <p:stCondLst>
                                    <p:cond delay="0"/>
                                  </p:stCondLst>
                                  <p:childTnLst>
                                    <p:set>
                                      <p:cBhvr>
                                        <p:cTn id="41" dur="1" fill="hold">
                                          <p:stCondLst>
                                            <p:cond delay="0"/>
                                          </p:stCondLst>
                                        </p:cTn>
                                        <p:tgtEl>
                                          <p:spTgt spid="2">
                                            <p:graphicEl>
                                              <a:dgm id="{3856096B-26D2-4941-A7B7-FF1DC96C84CB}"/>
                                            </p:graphicEl>
                                          </p:spTgt>
                                        </p:tgtEl>
                                        <p:attrNameLst>
                                          <p:attrName>style.visibility</p:attrName>
                                        </p:attrNameLst>
                                      </p:cBhvr>
                                      <p:to>
                                        <p:strVal val="visible"/>
                                      </p:to>
                                    </p:set>
                                    <p:animEffect transition="in" filter="circle(in)">
                                      <p:cBhvr>
                                        <p:cTn id="42" dur="2000"/>
                                        <p:tgtEl>
                                          <p:spTgt spid="2">
                                            <p:graphicEl>
                                              <a:dgm id="{3856096B-26D2-4941-A7B7-FF1DC96C84CB}"/>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Sub>
          <a:bldDgm bld="one"/>
        </p:bldSub>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3399"/>
                </a:solidFill>
                <a:latin typeface="Bookman Old Style" panose="02050604050505020204" pitchFamily="18" charset="0"/>
              </a:rPr>
              <a:t>1. SEPARATE LEGAL ENTITY</a:t>
            </a:r>
            <a:endParaRPr lang="en-US" b="1" dirty="0">
              <a:solidFill>
                <a:srgbClr val="003399"/>
              </a:solidFill>
              <a:latin typeface="Bookman Old Style" panose="02050604050505020204" pitchFamily="18" charset="0"/>
            </a:endParaRPr>
          </a:p>
        </p:txBody>
      </p:sp>
      <p:sp>
        <p:nvSpPr>
          <p:cNvPr id="3" name="Content Placeholder 2"/>
          <p:cNvSpPr>
            <a:spLocks noGrp="1"/>
          </p:cNvSpPr>
          <p:nvPr>
            <p:ph idx="1"/>
          </p:nvPr>
        </p:nvSpPr>
        <p:spPr/>
        <p:txBody>
          <a:bodyPr>
            <a:normAutofit lnSpcReduction="10000"/>
          </a:bodyPr>
          <a:lstStyle/>
          <a:p>
            <a:pPr marL="0" indent="0" algn="just">
              <a:buNone/>
            </a:pPr>
            <a:r>
              <a:rPr lang="en-US" sz="3200" dirty="0" smtClean="0">
                <a:latin typeface="Bookman Old Style" panose="02050604050505020204" pitchFamily="18" charset="0"/>
              </a:rPr>
              <a:t>Section 9 of the companies Act says that on registration, the association of persons becomes body corporate by the name contained in the memorandum.</a:t>
            </a:r>
          </a:p>
          <a:p>
            <a:pPr marL="1379538" algn="just"/>
            <a:r>
              <a:rPr lang="en-US" sz="3200" dirty="0" smtClean="0">
                <a:latin typeface="Bookman Old Style" panose="02050604050505020204" pitchFamily="18" charset="0"/>
              </a:rPr>
              <a:t>In the eyes of Law it is a person distinct from its members</a:t>
            </a:r>
          </a:p>
          <a:p>
            <a:pPr marL="1379538" algn="just"/>
            <a:r>
              <a:rPr lang="en-US" sz="3200" dirty="0" smtClean="0">
                <a:latin typeface="Bookman Old Style" panose="02050604050505020204" pitchFamily="18" charset="0"/>
              </a:rPr>
              <a:t>It can own and Transfer </a:t>
            </a:r>
            <a:r>
              <a:rPr lang="en-US" sz="3200" dirty="0">
                <a:latin typeface="Bookman Old Style" panose="02050604050505020204" pitchFamily="18" charset="0"/>
              </a:rPr>
              <a:t>P</a:t>
            </a:r>
            <a:r>
              <a:rPr lang="en-US" sz="3200" dirty="0" smtClean="0">
                <a:latin typeface="Bookman Old Style" panose="02050604050505020204" pitchFamily="18" charset="0"/>
              </a:rPr>
              <a:t>roperty</a:t>
            </a:r>
          </a:p>
          <a:p>
            <a:pPr marL="1379538" algn="just"/>
            <a:r>
              <a:rPr lang="en-US" sz="3200" dirty="0" smtClean="0">
                <a:latin typeface="Bookman Old Style" panose="02050604050505020204" pitchFamily="18" charset="0"/>
              </a:rPr>
              <a:t>It can enter into Contracts</a:t>
            </a:r>
          </a:p>
          <a:p>
            <a:pPr marL="1379538" algn="just"/>
            <a:r>
              <a:rPr lang="en-US" sz="3200" dirty="0" smtClean="0">
                <a:latin typeface="Bookman Old Style" panose="02050604050505020204" pitchFamily="18" charset="0"/>
              </a:rPr>
              <a:t>It can Sue and be Sued in its own name.</a:t>
            </a:r>
          </a:p>
        </p:txBody>
      </p:sp>
      <p:sp>
        <p:nvSpPr>
          <p:cNvPr id="4" name="Slide Number Placeholder 3"/>
          <p:cNvSpPr>
            <a:spLocks noGrp="1"/>
          </p:cNvSpPr>
          <p:nvPr>
            <p:ph type="sldNum" sz="quarter" idx="12"/>
          </p:nvPr>
        </p:nvSpPr>
        <p:spPr/>
        <p:txBody>
          <a:bodyPr/>
          <a:lstStyle/>
          <a:p>
            <a:fld id="{2F81FCDE-5130-43FB-B76B-4CAEBD91CE73}" type="slidenum">
              <a:rPr lang="en-US" smtClean="0"/>
              <a:pPr/>
              <a:t>6</a:t>
            </a:fld>
            <a:endParaRPr lang="en-US"/>
          </a:p>
        </p:txBody>
      </p:sp>
    </p:spTree>
    <p:extLst>
      <p:ext uri="{BB962C8B-B14F-4D97-AF65-F5344CB8AC3E}">
        <p14:creationId xmlns:p14="http://schemas.microsoft.com/office/powerpoint/2010/main" xmlns="" val="2908599678"/>
      </p:ext>
    </p:extLst>
  </p:cSld>
  <p:clrMapOvr>
    <a:masterClrMapping/>
  </p:clrMapOvr>
  <mc:AlternateContent xmlns:mc="http://schemas.openxmlformats.org/markup-compatibility/2006">
    <mc:Choice xmlns:p14="http://schemas.microsoft.com/office/powerpoint/2010/main" xmlns="" Requires="p14">
      <p:transition spd="slow" advTm="5000">
        <p14:prism isContent="1"/>
      </p:transition>
    </mc:Choice>
    <mc:Fallback>
      <p:transition spd="slow" advTm="5000">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3399"/>
                </a:solidFill>
                <a:latin typeface="Bookman Old Style" panose="02050604050505020204" pitchFamily="18" charset="0"/>
              </a:rPr>
              <a:t>2. LIMITED LIABILITY</a:t>
            </a:r>
            <a:endParaRPr lang="en-US" b="1" dirty="0">
              <a:solidFill>
                <a:srgbClr val="003399"/>
              </a:solidFill>
              <a:latin typeface="Bookman Old Style" panose="02050604050505020204" pitchFamily="18" charset="0"/>
            </a:endParaRPr>
          </a:p>
        </p:txBody>
      </p:sp>
      <p:sp>
        <p:nvSpPr>
          <p:cNvPr id="3" name="Content Placeholder 2"/>
          <p:cNvSpPr>
            <a:spLocks noGrp="1"/>
          </p:cNvSpPr>
          <p:nvPr>
            <p:ph idx="1"/>
          </p:nvPr>
        </p:nvSpPr>
        <p:spPr/>
        <p:txBody>
          <a:bodyPr>
            <a:normAutofit/>
          </a:bodyPr>
          <a:lstStyle/>
          <a:p>
            <a:pPr marL="0" indent="0" algn="just">
              <a:buNone/>
            </a:pPr>
            <a:r>
              <a:rPr lang="en-US" sz="3200" dirty="0" smtClean="0">
                <a:latin typeface="Bookman Old Style" panose="02050604050505020204" pitchFamily="18" charset="0"/>
              </a:rPr>
              <a:t>The company being a separate person, its members are not as such liable for its debts. In the case of a company </a:t>
            </a:r>
            <a:r>
              <a:rPr lang="en-US" sz="3200" b="1" dirty="0" smtClean="0">
                <a:latin typeface="Bookman Old Style" panose="02050604050505020204" pitchFamily="18" charset="0"/>
              </a:rPr>
              <a:t>Limited by shares, </a:t>
            </a:r>
            <a:r>
              <a:rPr lang="en-US" sz="3200" dirty="0" smtClean="0">
                <a:latin typeface="Bookman Old Style" panose="02050604050505020204" pitchFamily="18" charset="0"/>
              </a:rPr>
              <a:t>the liabilities of its members are limited to the </a:t>
            </a:r>
            <a:r>
              <a:rPr lang="en-US" sz="3200" b="1" dirty="0" smtClean="0">
                <a:latin typeface="Bookman Old Style" panose="02050604050505020204" pitchFamily="18" charset="0"/>
              </a:rPr>
              <a:t>nominal value of shares</a:t>
            </a:r>
            <a:r>
              <a:rPr lang="en-US" sz="3200" dirty="0" smtClean="0">
                <a:latin typeface="Bookman Old Style" panose="02050604050505020204" pitchFamily="18" charset="0"/>
              </a:rPr>
              <a:t> held by them. </a:t>
            </a:r>
          </a:p>
          <a:p>
            <a:pPr marL="0" indent="0" algn="just">
              <a:buNone/>
            </a:pPr>
            <a:r>
              <a:rPr lang="en-US" sz="3200" dirty="0" smtClean="0">
                <a:latin typeface="Bookman Old Style" panose="02050604050505020204" pitchFamily="18" charset="0"/>
              </a:rPr>
              <a:t>Thus, if the shares are fully paid-up, their liability will be nil.</a:t>
            </a:r>
            <a:endParaRPr lang="en-US" sz="3200" dirty="0">
              <a:latin typeface="Bookman Old Style" panose="02050604050505020204" pitchFamily="18" charset="0"/>
            </a:endParaRPr>
          </a:p>
        </p:txBody>
      </p:sp>
      <p:sp>
        <p:nvSpPr>
          <p:cNvPr id="4" name="Slide Number Placeholder 3"/>
          <p:cNvSpPr>
            <a:spLocks noGrp="1"/>
          </p:cNvSpPr>
          <p:nvPr>
            <p:ph type="sldNum" sz="quarter" idx="12"/>
          </p:nvPr>
        </p:nvSpPr>
        <p:spPr/>
        <p:txBody>
          <a:bodyPr/>
          <a:lstStyle/>
          <a:p>
            <a:fld id="{2F81FCDE-5130-43FB-B76B-4CAEBD91CE73}" type="slidenum">
              <a:rPr lang="en-US" smtClean="0"/>
              <a:pPr/>
              <a:t>7</a:t>
            </a:fld>
            <a:endParaRPr lang="en-US"/>
          </a:p>
        </p:txBody>
      </p:sp>
    </p:spTree>
    <p:extLst>
      <p:ext uri="{BB962C8B-B14F-4D97-AF65-F5344CB8AC3E}">
        <p14:creationId xmlns:p14="http://schemas.microsoft.com/office/powerpoint/2010/main" xmlns="" val="2128971570"/>
      </p:ext>
    </p:extLst>
  </p:cSld>
  <p:clrMapOvr>
    <a:masterClrMapping/>
  </p:clrMapOvr>
  <mc:AlternateContent xmlns:mc="http://schemas.openxmlformats.org/markup-compatibility/2006">
    <mc:Choice xmlns:p14="http://schemas.microsoft.com/office/powerpoint/2010/main" xmlns="" Requires="p14">
      <p:transition spd="slow" advTm="5000">
        <p14:prism isContent="1"/>
      </p:transition>
    </mc:Choice>
    <mc:Fallback>
      <p:transition spd="slow" advTm="5000">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3399"/>
                </a:solidFill>
                <a:latin typeface="Bookman Old Style" panose="02050604050505020204" pitchFamily="18" charset="0"/>
              </a:rPr>
              <a:t>3. SEPARATE PROPERTY</a:t>
            </a:r>
            <a:endParaRPr lang="en-US" b="1" dirty="0">
              <a:solidFill>
                <a:srgbClr val="003399"/>
              </a:solidFill>
              <a:latin typeface="Bookman Old Style" panose="02050604050505020204" pitchFamily="18" charset="0"/>
            </a:endParaRPr>
          </a:p>
        </p:txBody>
      </p:sp>
      <p:sp>
        <p:nvSpPr>
          <p:cNvPr id="3" name="Content Placeholder 2"/>
          <p:cNvSpPr>
            <a:spLocks noGrp="1"/>
          </p:cNvSpPr>
          <p:nvPr>
            <p:ph idx="1"/>
          </p:nvPr>
        </p:nvSpPr>
        <p:spPr/>
        <p:txBody>
          <a:bodyPr>
            <a:normAutofit/>
          </a:bodyPr>
          <a:lstStyle/>
          <a:p>
            <a:pPr marL="0" indent="0" algn="just">
              <a:buNone/>
            </a:pPr>
            <a:r>
              <a:rPr lang="en-US" sz="3200" dirty="0" smtClean="0">
                <a:latin typeface="Bookman Old Style" panose="02050604050505020204" pitchFamily="18" charset="0"/>
              </a:rPr>
              <a:t>The property of the company is not the property of the shareholders. It is the property of the company. A change in membership does not affect in way the property of the company. </a:t>
            </a:r>
            <a:endParaRPr lang="en-US" sz="3200" dirty="0">
              <a:latin typeface="Bookman Old Style" panose="02050604050505020204" pitchFamily="18" charset="0"/>
            </a:endParaRPr>
          </a:p>
        </p:txBody>
      </p:sp>
      <p:sp>
        <p:nvSpPr>
          <p:cNvPr id="4" name="Slide Number Placeholder 3"/>
          <p:cNvSpPr>
            <a:spLocks noGrp="1"/>
          </p:cNvSpPr>
          <p:nvPr>
            <p:ph type="sldNum" sz="quarter" idx="12"/>
          </p:nvPr>
        </p:nvSpPr>
        <p:spPr/>
        <p:txBody>
          <a:bodyPr/>
          <a:lstStyle/>
          <a:p>
            <a:fld id="{2F81FCDE-5130-43FB-B76B-4CAEBD91CE73}" type="slidenum">
              <a:rPr lang="en-US" smtClean="0"/>
              <a:pPr/>
              <a:t>8</a:t>
            </a:fld>
            <a:endParaRPr lang="en-US"/>
          </a:p>
        </p:txBody>
      </p:sp>
    </p:spTree>
    <p:extLst>
      <p:ext uri="{BB962C8B-B14F-4D97-AF65-F5344CB8AC3E}">
        <p14:creationId xmlns:p14="http://schemas.microsoft.com/office/powerpoint/2010/main" xmlns="" val="2635765258"/>
      </p:ext>
    </p:extLst>
  </p:cSld>
  <p:clrMapOvr>
    <a:masterClrMapping/>
  </p:clrMapOvr>
  <mc:AlternateContent xmlns:mc="http://schemas.openxmlformats.org/markup-compatibility/2006">
    <mc:Choice xmlns:p14="http://schemas.microsoft.com/office/powerpoint/2010/main" xmlns="" Requires="p14">
      <p:transition spd="slow" advTm="5000">
        <p14:prism isContent="1"/>
      </p:transition>
    </mc:Choice>
    <mc:Fallback>
      <p:transition spd="slow" advTm="5000">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3399"/>
                </a:solidFill>
                <a:latin typeface="Bookman Old Style" panose="02050604050505020204" pitchFamily="18" charset="0"/>
              </a:rPr>
              <a:t>4. TRANSFERABILITY OF SHARES</a:t>
            </a:r>
            <a:endParaRPr lang="en-US" b="1" dirty="0">
              <a:solidFill>
                <a:srgbClr val="003399"/>
              </a:solidFill>
              <a:latin typeface="Bookman Old Style" panose="02050604050505020204" pitchFamily="18" charset="0"/>
            </a:endParaRPr>
          </a:p>
        </p:txBody>
      </p:sp>
      <p:sp>
        <p:nvSpPr>
          <p:cNvPr id="3" name="Content Placeholder 2"/>
          <p:cNvSpPr>
            <a:spLocks noGrp="1"/>
          </p:cNvSpPr>
          <p:nvPr>
            <p:ph idx="1"/>
          </p:nvPr>
        </p:nvSpPr>
        <p:spPr/>
        <p:txBody>
          <a:bodyPr>
            <a:normAutofit/>
          </a:bodyPr>
          <a:lstStyle/>
          <a:p>
            <a:pPr marL="0" indent="0" algn="just">
              <a:buNone/>
            </a:pPr>
            <a:r>
              <a:rPr lang="en-US" sz="3200" dirty="0" smtClean="0">
                <a:latin typeface="Bookman Old Style" panose="02050604050505020204" pitchFamily="18" charset="0"/>
              </a:rPr>
              <a:t>The shares of a public company are freely transferable. The shares are transferable in the manner provided by the Articles of Association. A member can sell his shares in the Stock Exchange and </a:t>
            </a:r>
            <a:r>
              <a:rPr lang="en-US" sz="3200" dirty="0" err="1" smtClean="0">
                <a:latin typeface="Bookman Old Style" panose="02050604050505020204" pitchFamily="18" charset="0"/>
              </a:rPr>
              <a:t>realise</a:t>
            </a:r>
            <a:r>
              <a:rPr lang="en-US" sz="3200" dirty="0" smtClean="0">
                <a:latin typeface="Bookman Old Style" panose="02050604050505020204" pitchFamily="18" charset="0"/>
              </a:rPr>
              <a:t> the money invested by him. </a:t>
            </a:r>
            <a:endParaRPr lang="en-US" sz="3200" dirty="0">
              <a:latin typeface="Bookman Old Style" panose="02050604050505020204" pitchFamily="18" charset="0"/>
            </a:endParaRPr>
          </a:p>
        </p:txBody>
      </p:sp>
      <p:sp>
        <p:nvSpPr>
          <p:cNvPr id="4" name="Slide Number Placeholder 3"/>
          <p:cNvSpPr>
            <a:spLocks noGrp="1"/>
          </p:cNvSpPr>
          <p:nvPr>
            <p:ph type="sldNum" sz="quarter" idx="12"/>
          </p:nvPr>
        </p:nvSpPr>
        <p:spPr/>
        <p:txBody>
          <a:bodyPr/>
          <a:lstStyle/>
          <a:p>
            <a:fld id="{2F81FCDE-5130-43FB-B76B-4CAEBD91CE73}" type="slidenum">
              <a:rPr lang="en-US" smtClean="0"/>
              <a:pPr/>
              <a:t>9</a:t>
            </a:fld>
            <a:endParaRPr lang="en-US"/>
          </a:p>
        </p:txBody>
      </p:sp>
    </p:spTree>
    <p:extLst>
      <p:ext uri="{BB962C8B-B14F-4D97-AF65-F5344CB8AC3E}">
        <p14:creationId xmlns:p14="http://schemas.microsoft.com/office/powerpoint/2010/main" xmlns="" val="337645480"/>
      </p:ext>
    </p:extLst>
  </p:cSld>
  <p:clrMapOvr>
    <a:masterClrMapping/>
  </p:clrMapOvr>
  <mc:AlternateContent xmlns:mc="http://schemas.openxmlformats.org/markup-compatibility/2006">
    <mc:Choice xmlns:p14="http://schemas.microsoft.com/office/powerpoint/2010/main" xmlns="" Requires="p14">
      <p:transition spd="slow" advTm="5000">
        <p14:prism isContent="1"/>
      </p:transition>
    </mc:Choice>
    <mc:Fallback>
      <p:transition spd="slow" advTm="5000">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317</TotalTime>
  <Words>644</Words>
  <Application>Microsoft Office PowerPoint</Application>
  <PresentationFormat>Custom</PresentationFormat>
  <Paragraphs>60</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SECRETARIAL PRACTICES</vt:lpstr>
      <vt:lpstr>COMPANY - MEANING</vt:lpstr>
      <vt:lpstr>COMPANY - MEANING</vt:lpstr>
      <vt:lpstr>COMPANY - DEFINITION</vt:lpstr>
      <vt:lpstr>CHARACTERISTICS/FEATURES OF A COMPANY</vt:lpstr>
      <vt:lpstr>1. SEPARATE LEGAL ENTITY</vt:lpstr>
      <vt:lpstr>2. LIMITED LIABILITY</vt:lpstr>
      <vt:lpstr>3. SEPARATE PROPERTY</vt:lpstr>
      <vt:lpstr>4. TRANSFERABILITY OF SHARES</vt:lpstr>
      <vt:lpstr>5. PERPETUAL EXISTENCE</vt:lpstr>
      <vt:lpstr>6. COMMON SEAL</vt:lpstr>
      <vt:lpstr>7. CAPACITY TO SUE</vt:lpstr>
      <vt:lpstr>Thank You</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SECRETARIAL PRACTICES</dc:title>
  <dc:creator>vinoth kumar</dc:creator>
  <cp:lastModifiedBy>user</cp:lastModifiedBy>
  <cp:revision>31</cp:revision>
  <dcterms:created xsi:type="dcterms:W3CDTF">2018-11-13T18:14:26Z</dcterms:created>
  <dcterms:modified xsi:type="dcterms:W3CDTF">2019-03-21T09:37:39Z</dcterms:modified>
</cp:coreProperties>
</file>